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673" r:id="rId2"/>
    <p:sldId id="659" r:id="rId3"/>
    <p:sldId id="1048" r:id="rId4"/>
    <p:sldId id="1032" r:id="rId5"/>
    <p:sldId id="1049" r:id="rId6"/>
    <p:sldId id="415" r:id="rId7"/>
    <p:sldId id="571" r:id="rId8"/>
    <p:sldId id="580" r:id="rId9"/>
    <p:sldId id="1050" r:id="rId10"/>
    <p:sldId id="653" r:id="rId11"/>
    <p:sldId id="1055" r:id="rId12"/>
    <p:sldId id="1056" r:id="rId13"/>
    <p:sldId id="1057" r:id="rId14"/>
    <p:sldId id="1058" r:id="rId15"/>
    <p:sldId id="1059" r:id="rId16"/>
    <p:sldId id="1060" r:id="rId17"/>
    <p:sldId id="1051" r:id="rId18"/>
    <p:sldId id="1052" r:id="rId19"/>
    <p:sldId id="1053" r:id="rId20"/>
    <p:sldId id="1063" r:id="rId21"/>
    <p:sldId id="1064" r:id="rId22"/>
    <p:sldId id="1062" r:id="rId23"/>
    <p:sldId id="1054" r:id="rId24"/>
    <p:sldId id="1061" r:id="rId25"/>
    <p:sldId id="1066" r:id="rId26"/>
    <p:sldId id="474" r:id="rId27"/>
    <p:sldId id="290" r:id="rId28"/>
    <p:sldId id="398" r:id="rId29"/>
    <p:sldId id="399" r:id="rId30"/>
    <p:sldId id="291" r:id="rId31"/>
    <p:sldId id="292" r:id="rId32"/>
    <p:sldId id="460" r:id="rId33"/>
    <p:sldId id="461" r:id="rId34"/>
    <p:sldId id="293" r:id="rId35"/>
    <p:sldId id="393" r:id="rId36"/>
    <p:sldId id="294" r:id="rId37"/>
    <p:sldId id="288" r:id="rId38"/>
    <p:sldId id="289" r:id="rId39"/>
    <p:sldId id="298" r:id="rId40"/>
    <p:sldId id="311" r:id="rId41"/>
    <p:sldId id="300" r:id="rId42"/>
    <p:sldId id="301" r:id="rId43"/>
    <p:sldId id="303" r:id="rId44"/>
    <p:sldId id="304" r:id="rId45"/>
    <p:sldId id="407" r:id="rId46"/>
    <p:sldId id="437" r:id="rId47"/>
    <p:sldId id="438" r:id="rId48"/>
    <p:sldId id="439" r:id="rId49"/>
    <p:sldId id="440" r:id="rId50"/>
    <p:sldId id="441" r:id="rId51"/>
    <p:sldId id="442" r:id="rId52"/>
    <p:sldId id="1065" r:id="rId53"/>
    <p:sldId id="443" r:id="rId54"/>
    <p:sldId id="444" r:id="rId55"/>
    <p:sldId id="445" r:id="rId56"/>
    <p:sldId id="456" r:id="rId57"/>
    <p:sldId id="1078" r:id="rId58"/>
    <p:sldId id="1077" r:id="rId59"/>
    <p:sldId id="263" r:id="rId60"/>
    <p:sldId id="264" r:id="rId61"/>
    <p:sldId id="265" r:id="rId62"/>
    <p:sldId id="266" r:id="rId63"/>
    <p:sldId id="267" r:id="rId64"/>
    <p:sldId id="268" r:id="rId65"/>
    <p:sldId id="270" r:id="rId66"/>
    <p:sldId id="271" r:id="rId67"/>
    <p:sldId id="272" r:id="rId68"/>
    <p:sldId id="273" r:id="rId69"/>
    <p:sldId id="274" r:id="rId70"/>
    <p:sldId id="275" r:id="rId71"/>
    <p:sldId id="276" r:id="rId72"/>
    <p:sldId id="281" r:id="rId73"/>
    <p:sldId id="282" r:id="rId74"/>
    <p:sldId id="283" r:id="rId75"/>
    <p:sldId id="284" r:id="rId76"/>
    <p:sldId id="285" r:id="rId77"/>
    <p:sldId id="287" r:id="rId78"/>
    <p:sldId id="1067" r:id="rId79"/>
    <p:sldId id="1068" r:id="rId80"/>
    <p:sldId id="1069" r:id="rId81"/>
    <p:sldId id="1070" r:id="rId82"/>
    <p:sldId id="1072" r:id="rId83"/>
    <p:sldId id="1073" r:id="rId84"/>
    <p:sldId id="295" r:id="rId85"/>
    <p:sldId id="296" r:id="rId86"/>
    <p:sldId id="1074" r:id="rId87"/>
    <p:sldId id="299" r:id="rId88"/>
    <p:sldId id="1075" r:id="rId89"/>
    <p:sldId id="1076" r:id="rId90"/>
    <p:sldId id="302" r:id="rId91"/>
    <p:sldId id="690" r:id="rId92"/>
    <p:sldId id="774" r:id="rId93"/>
  </p:sldIdLst>
  <p:sldSz cx="12192000" cy="6858000"/>
  <p:notesSz cx="6858000" cy="9144000"/>
  <p:embeddedFontLst>
    <p:embeddedFont>
      <p:font typeface="궁서체" panose="02030609000101010101" pitchFamily="49" charset="-127"/>
      <p:regular r:id="rId96"/>
    </p:embeddedFont>
    <p:embeddedFont>
      <p:font typeface="맑은 고딕" panose="020B0503020000020004" pitchFamily="34" charset="-127"/>
      <p:regular r:id="rId97"/>
      <p:bold r:id="rId98"/>
    </p:embeddedFont>
    <p:embeddedFont>
      <p:font typeface="Arial Rounded MT Bold" panose="020F0704030504030204" pitchFamily="34" charset="0"/>
      <p:regular r:id="rId99"/>
    </p:embeddedFont>
    <p:embeddedFont>
      <p:font typeface="G마켓 산스 TTF Bold" panose="02000000000000000000" pitchFamily="2" charset="-128"/>
      <p:bold r:id="rId100"/>
    </p:embeddedFont>
    <p:embeddedFont>
      <p:font typeface="G마켓 산스 TTF Light" panose="02000000000000000000" pitchFamily="2" charset="-128"/>
      <p:regular r:id="rId101"/>
    </p:embeddedFont>
    <p:embeddedFont>
      <p:font typeface="G마켓 산스 TTF Medium" panose="02000000000000000000" pitchFamily="2" charset="-128"/>
      <p:regular r:id="rId10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6" autoAdjust="0"/>
    <p:restoredTop sz="83946" autoAdjust="0"/>
  </p:normalViewPr>
  <p:slideViewPr>
    <p:cSldViewPr snapToGrid="0">
      <p:cViewPr varScale="1">
        <p:scale>
          <a:sx n="106" d="100"/>
          <a:sy n="106" d="100"/>
        </p:scale>
        <p:origin x="144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2025. 1. 15.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2025. 1. 15.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832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태그와 내용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408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602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221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61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955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03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183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68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상대경로와</a:t>
            </a:r>
            <a:r>
              <a:rPr lang="ko-KR" altLang="en-US" dirty="0"/>
              <a:t> </a:t>
            </a:r>
            <a:r>
              <a:rPr lang="ko-KR" altLang="en-US" dirty="0" err="1"/>
              <a:t>절대경로</a:t>
            </a:r>
            <a:endParaRPr lang="en-US" altLang="ko-KR" dirty="0"/>
          </a:p>
          <a:p>
            <a:r>
              <a:rPr lang="ko-KR" altLang="en-US" dirty="0" err="1"/>
              <a:t>상대경로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현재 위치를 기준으로 하여 목적지까지 </a:t>
            </a:r>
            <a:r>
              <a:rPr lang="ko-KR" altLang="en-US" dirty="0" err="1"/>
              <a:t>가는것</a:t>
            </a:r>
            <a:r>
              <a:rPr lang="en-US" altLang="ko-KR" dirty="0"/>
              <a:t>. </a:t>
            </a:r>
            <a:r>
              <a:rPr lang="ko-KR" altLang="en-US" dirty="0"/>
              <a:t>현재위치 기준  </a:t>
            </a:r>
            <a:r>
              <a:rPr lang="en-US" altLang="ko-KR" dirty="0"/>
              <a:t>&gt;&gt; ./</a:t>
            </a:r>
          </a:p>
          <a:p>
            <a:r>
              <a:rPr lang="ko-KR" altLang="en-US" dirty="0" err="1"/>
              <a:t>절대경로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최상위 디렉토리부터 해당 파일까지 경유하는 경로</a:t>
            </a:r>
            <a:r>
              <a:rPr lang="en-US" altLang="ko-KR" dirty="0"/>
              <a:t>.</a:t>
            </a:r>
            <a:r>
              <a:rPr lang="ko-KR" altLang="en-US" baseline="0" dirty="0"/>
              <a:t>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최상위 파일</a:t>
            </a:r>
            <a:r>
              <a:rPr lang="en-US" altLang="ko-KR" baseline="0" dirty="0"/>
              <a:t>(</a:t>
            </a:r>
            <a:r>
              <a:rPr lang="ko-KR" altLang="en-US" baseline="0" dirty="0"/>
              <a:t>파일 여는 위치</a:t>
            </a:r>
            <a:r>
              <a:rPr lang="en-US" altLang="ko-KR" baseline="0" dirty="0"/>
              <a:t>)</a:t>
            </a:r>
            <a:r>
              <a:rPr lang="ko-KR" altLang="en-US" baseline="0" dirty="0"/>
              <a:t>가 달라지면 경로도 달라져야 함</a:t>
            </a:r>
            <a:r>
              <a:rPr lang="en-US" altLang="ko-KR" baseline="0" dirty="0"/>
              <a:t>. &gt;&gt; /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623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04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/>
              <a:t>이라는 속성으로 하나의 그룹으로 묶는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088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0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BE08D-718C-43A8-8B26-A1EE2A797DD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822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FC3EB-F52F-72FA-C8D0-C5630241D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D536EC-3932-B183-3F60-467952F4A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DCD3ED-3A7A-1957-41FB-8B666595E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72B180-9935-958D-0186-A9593BA7C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270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37FEB-0363-4A76-9B5C-2F2FC2E9CA7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97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ko-KR" altLang="en-US" dirty="0"/>
              <a:t> 종류에 대해서 언급</a:t>
            </a:r>
            <a:endParaRPr lang="en-US" altLang="ko-KR" dirty="0"/>
          </a:p>
          <a:p>
            <a:r>
              <a:rPr lang="ko-KR" altLang="en-US" dirty="0"/>
              <a:t>오늘은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2325A-6885-4172-AFBD-3BFE4F9BD9DD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55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2325A-6885-4172-AFBD-3BFE4F9BD9DD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774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아이디가 있을 때</a:t>
            </a:r>
            <a:r>
              <a:rPr lang="ko-KR" altLang="en-US" baseline="0" dirty="0"/>
              <a:t> </a:t>
            </a:r>
            <a:r>
              <a:rPr lang="en-US" altLang="ko-KR" baseline="0" dirty="0"/>
              <a:t>span</a:t>
            </a:r>
            <a:r>
              <a:rPr lang="ko-KR" altLang="en-US" baseline="0" dirty="0"/>
              <a:t>태그에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를 넣어서 주는 방법이 있지만</a:t>
            </a:r>
            <a:endParaRPr lang="en-US" altLang="ko-KR" baseline="0" dirty="0"/>
          </a:p>
          <a:p>
            <a:r>
              <a:rPr lang="ko-KR" altLang="en-US" baseline="0" dirty="0"/>
              <a:t>굳이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를 설정하지 않아도 일치선택자를 이용해서 선택가능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2325A-6885-4172-AFBD-3BFE4F9BD9DD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145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orange</a:t>
            </a:r>
            <a:r>
              <a:rPr lang="en-US" altLang="ko-KR" baseline="0" dirty="0"/>
              <a:t> </a:t>
            </a:r>
            <a:r>
              <a:rPr lang="ko-KR" altLang="en-US" baseline="0" dirty="0"/>
              <a:t>클래스 바로 뒤의 </a:t>
            </a:r>
            <a:r>
              <a:rPr lang="en-US" altLang="ko-KR" baseline="0" dirty="0"/>
              <a:t>li </a:t>
            </a:r>
            <a:r>
              <a:rPr lang="ko-KR" altLang="en-US" baseline="0" dirty="0"/>
              <a:t>태그를 선택하라는 의미인데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만약 오렌지 클래스 바로 뒤에 </a:t>
            </a:r>
            <a:r>
              <a:rPr lang="en-US" altLang="ko-KR" baseline="0" dirty="0"/>
              <a:t>li </a:t>
            </a:r>
            <a:r>
              <a:rPr lang="ko-KR" altLang="en-US" baseline="0" dirty="0"/>
              <a:t>태그가 아닌 다른 태그가 있다면 아무것도 선택이 안됨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2325A-6885-4172-AFBD-3BFE4F9BD9DD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103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F7B25-5983-20E9-B8E9-8026381CC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9B61DB-2909-0400-83B1-20147AC8E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E63F4F-DAA1-3D1E-53B0-56C65BDB9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AC824-DC57-77CE-1690-414ABE0B9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0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ko-KR" altLang="en-US" dirty="0" err="1"/>
              <a:t>가상클래스</a:t>
            </a:r>
            <a:r>
              <a:rPr lang="en-US" altLang="ko-KR" dirty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2325A-6885-4172-AFBD-3BFE4F9BD9DD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769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종류와 종류 설명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특정한 </a:t>
            </a:r>
            <a:r>
              <a:rPr lang="ko-KR" altLang="en-US" dirty="0" err="1"/>
              <a:t>행동에따라</a:t>
            </a:r>
            <a:r>
              <a:rPr lang="ko-KR" altLang="en-US" dirty="0"/>
              <a:t> 요소가 변하게 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요소의 상황</a:t>
            </a:r>
            <a:r>
              <a:rPr lang="en-US" altLang="ko-KR" dirty="0"/>
              <a:t>(</a:t>
            </a:r>
            <a:r>
              <a:rPr lang="ko-KR" altLang="en-US" dirty="0"/>
              <a:t>요소의 위치</a:t>
            </a:r>
            <a:r>
              <a:rPr lang="en-US" altLang="ko-KR" dirty="0"/>
              <a:t>. </a:t>
            </a:r>
            <a:r>
              <a:rPr lang="ko-KR" altLang="en-US" dirty="0"/>
              <a:t>라고 할 수 도 있을 것 같음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특정 요소를 부정할 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2325A-6885-4172-AFBD-3BFE4F9BD9DD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438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가상 클래스 </a:t>
            </a:r>
            <a:r>
              <a:rPr lang="ko-KR" altLang="en-US" dirty="0" err="1"/>
              <a:t>선택자는</a:t>
            </a:r>
            <a:r>
              <a:rPr lang="ko-KR" altLang="en-US" dirty="0"/>
              <a:t> 모두 콜론을 이용함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2325A-6885-4172-AFBD-3BFE4F9BD9DD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260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 세가지 말고도</a:t>
            </a:r>
            <a:r>
              <a:rPr lang="en-US" altLang="ko-KR" dirty="0"/>
              <a:t>, </a:t>
            </a:r>
            <a:r>
              <a:rPr lang="ko-KR" altLang="en-US" dirty="0"/>
              <a:t>종류가 더 있음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2325A-6885-4172-AFBD-3BFE4F9BD9DD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942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Span</a:t>
            </a:r>
            <a:r>
              <a:rPr lang="ko-KR" altLang="en-US" dirty="0"/>
              <a:t>중에 첫째라면 선택하는게 아니고</a:t>
            </a:r>
            <a:r>
              <a:rPr lang="en-US" altLang="ko-KR" dirty="0"/>
              <a:t>. Span</a:t>
            </a:r>
            <a:r>
              <a:rPr lang="ko-KR" altLang="en-US" dirty="0"/>
              <a:t>이 첫째라면 선택하는 것</a:t>
            </a:r>
            <a:endParaRPr lang="en-US" altLang="ko-KR" dirty="0"/>
          </a:p>
          <a:p>
            <a:r>
              <a:rPr lang="ko-KR" altLang="en-US" dirty="0"/>
              <a:t>그러니까 두번째에 있는 </a:t>
            </a:r>
            <a:r>
              <a:rPr lang="en-US" altLang="ko-KR" dirty="0"/>
              <a:t>.fruit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div:first-chid</a:t>
            </a:r>
            <a:r>
              <a:rPr lang="en-US" altLang="ko-KR" baseline="0" dirty="0"/>
              <a:t>{}</a:t>
            </a:r>
            <a:r>
              <a:rPr lang="ko-KR" altLang="en-US" baseline="0" dirty="0"/>
              <a:t>는 선택이 되지 않을 것 </a:t>
            </a:r>
            <a:r>
              <a:rPr lang="en-US" altLang="ko-KR" baseline="0" dirty="0"/>
              <a:t>fruits </a:t>
            </a:r>
            <a:r>
              <a:rPr lang="ko-KR" altLang="en-US" baseline="0" dirty="0" err="1"/>
              <a:t>자식들중</a:t>
            </a:r>
            <a:r>
              <a:rPr lang="ko-KR" altLang="en-US" baseline="0" dirty="0"/>
              <a:t> 첫째는 </a:t>
            </a:r>
            <a:r>
              <a:rPr lang="en-US" altLang="ko-KR" baseline="0" dirty="0"/>
              <a:t>span</a:t>
            </a:r>
            <a:r>
              <a:rPr lang="ko-KR" altLang="en-US" baseline="0" dirty="0"/>
              <a:t>이니까</a:t>
            </a:r>
            <a:r>
              <a:rPr lang="en-US" altLang="ko-KR" baseline="0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2325A-6885-4172-AFBD-3BFE4F9BD9DD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2502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이것도 마찬가지로 </a:t>
            </a:r>
            <a:r>
              <a:rPr lang="en-US" altLang="ko-KR" dirty="0"/>
              <a:t>h3</a:t>
            </a:r>
            <a:r>
              <a:rPr lang="ko-KR" altLang="en-US" baseline="0" dirty="0"/>
              <a:t> 태그가 막내라면 선택하는 것이고 </a:t>
            </a:r>
            <a:r>
              <a:rPr lang="en-US" altLang="ko-KR" baseline="0" dirty="0"/>
              <a:t>h3</a:t>
            </a:r>
            <a:r>
              <a:rPr lang="ko-KR" altLang="en-US" baseline="0" dirty="0"/>
              <a:t>이 아닌 </a:t>
            </a:r>
            <a:r>
              <a:rPr lang="en-US" altLang="ko-KR" baseline="0" dirty="0"/>
              <a:t>p, div, span</a:t>
            </a:r>
            <a:r>
              <a:rPr lang="ko-KR" altLang="en-US" baseline="0" dirty="0"/>
              <a:t>을 썼다면</a:t>
            </a:r>
            <a:r>
              <a:rPr lang="en-US" altLang="ko-KR" baseline="0" dirty="0"/>
              <a:t>? </a:t>
            </a:r>
            <a:r>
              <a:rPr lang="ko-KR" altLang="en-US" baseline="0" dirty="0"/>
              <a:t>선택 되지 않았을 것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2325A-6885-4172-AFBD-3BFE4F9BD9DD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6523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2325A-6885-4172-AFBD-3BFE4F9BD9DD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309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xml</a:t>
            </a:r>
            <a:r>
              <a:rPr lang="ko-KR" altLang="en-US"/>
              <a:t>는 추후 필요시 따로 설명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80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그림은 </a:t>
            </a:r>
            <a:r>
              <a:rPr lang="ko-KR" altLang="en-US" dirty="0" err="1"/>
              <a:t>웹개발자가</a:t>
            </a:r>
            <a:r>
              <a:rPr lang="ko-KR" altLang="en-US" dirty="0"/>
              <a:t> 된다면 머릿속에 자동으로 그려 넣어야 하는 구조임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r>
              <a:rPr lang="en-US" altLang="ko-KR" dirty="0"/>
              <a:t>Web browser : 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endParaRPr lang="en-US" altLang="ko-KR" dirty="0"/>
          </a:p>
          <a:p>
            <a:r>
              <a:rPr lang="en-US" altLang="ko-KR" dirty="0"/>
              <a:t>Web</a:t>
            </a:r>
            <a:r>
              <a:rPr lang="en-US" altLang="ko-KR" baseline="0" dirty="0"/>
              <a:t> server: node </a:t>
            </a:r>
          </a:p>
          <a:p>
            <a:r>
              <a:rPr lang="en-US" altLang="ko-KR" baseline="0" dirty="0"/>
              <a:t>Database: </a:t>
            </a:r>
            <a:r>
              <a:rPr lang="en-US" altLang="ko-KR" baseline="0" dirty="0" err="1"/>
              <a:t>mysql</a:t>
            </a:r>
            <a:r>
              <a:rPr lang="en-US" altLang="ko-KR" baseline="0" dirty="0"/>
              <a:t>, oracle, </a:t>
            </a:r>
            <a:r>
              <a:rPr lang="en-US" altLang="ko-KR" baseline="0" dirty="0" err="1"/>
              <a:t>mongodb</a:t>
            </a:r>
            <a:r>
              <a:rPr lang="en-US" altLang="ko-KR" baseline="0" dirty="0"/>
              <a:t> </a:t>
            </a:r>
            <a:r>
              <a:rPr lang="ko-KR" altLang="en-US" baseline="0"/>
              <a:t>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7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0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90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8551-3574-3694-1730-55A26F76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DCFD76-6B0F-1AEF-6B76-5DE705623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647AFF-3974-3FBD-9DA8-875E3EA64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2577DA-16EE-38C4-7D86-82A787670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5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7D72-7FBF-B027-5EA4-6EC7FD025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199804-5675-5C7B-24B1-542E4DD0F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3228C0-5585-E0F2-3F25-79BA74143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C29279-335E-22A7-2226-2499A42586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8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1880-851E-42E5-9810-FDEAF3A4C180}" type="datetime1">
              <a:rPr lang="ko-KR" altLang="en-US" smtClean="0"/>
              <a:t>2025. 1. 15.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453651CC-521D-49FF-9796-9024C0E454CB}" type="datetime1">
              <a:rPr lang="ko-KR" altLang="en-US" smtClean="0"/>
              <a:t>2025. 1. 15.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0C7A2A29-E5D5-45E9-85BF-3A6711C14C76}" type="datetime1">
              <a:rPr lang="ko-KR" altLang="en-US" smtClean="0"/>
              <a:t>2025. 1. 15.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0BE7-F349-4424-8CFA-9AA0CAEA746C}" type="datetime1">
              <a:rPr lang="ko-KR" altLang="en-US" smtClean="0"/>
              <a:t>2025. 1. 15.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5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6494145A-D60B-445B-A252-51FBF27BF2AD}" type="datetime1">
              <a:rPr lang="ko-KR" altLang="en-US" smtClean="0"/>
              <a:t>2025. 1. 15.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maps?hl=ko" TargetMode="External"/><Relationship Id="rId4" Type="http://schemas.openxmlformats.org/officeDocument/2006/relationships/hyperlink" Target="https://developers.facebook.com/products/instagram?locale=ko_KR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>
            <a:extLst>
              <a:ext uri="{FF2B5EF4-FFF2-40B4-BE49-F238E27FC236}">
                <a16:creationId xmlns:a16="http://schemas.microsoft.com/office/drawing/2014/main" id="{4D49513F-B8EE-65E0-31DF-911369D83B1F}"/>
              </a:ext>
            </a:extLst>
          </p:cNvPr>
          <p:cNvSpPr txBox="1">
            <a:spLocks/>
          </p:cNvSpPr>
          <p:nvPr/>
        </p:nvSpPr>
        <p:spPr>
          <a:xfrm>
            <a:off x="6096000" y="3682663"/>
            <a:ext cx="3752143" cy="530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ko-KR" altLang="en-US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</a:t>
            </a: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개발자 입문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96" y="3664694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92B91-16C3-AD01-4768-C5980C42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62A610-DC1F-C2B7-9064-07FDFAA8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79315-CBCE-CBD6-374D-C3274447371B}"/>
              </a:ext>
            </a:extLst>
          </p:cNvPr>
          <p:cNvSpPr txBox="1"/>
          <p:nvPr/>
        </p:nvSpPr>
        <p:spPr>
          <a:xfrm>
            <a:off x="627380" y="1719406"/>
            <a:ext cx="1051560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REST</a:t>
            </a:r>
            <a:r>
              <a:rPr lang="ko-KR" altLang="en-US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en" altLang="ko-Kore-KR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Representational State Transfer</a:t>
            </a:r>
            <a:r>
              <a:rPr lang="ko-KR" altLang="en-US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약자로</a:t>
            </a:r>
            <a:r>
              <a:rPr lang="en-US" altLang="ko-KR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로이 </a:t>
            </a:r>
            <a:r>
              <a:rPr lang="ko-KR" altLang="en-US" sz="2400" b="0" i="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필딩</a:t>
            </a:r>
            <a:r>
              <a:rPr lang="en-US" altLang="ko-KR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" altLang="ko-Kore-KR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Roy Fielding)</a:t>
            </a:r>
            <a:r>
              <a:rPr lang="ko-Kore-KR" altLang="en-US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</a:t>
            </a:r>
            <a:r>
              <a:rPr lang="ko-KR" altLang="en-US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2000</a:t>
            </a:r>
            <a:r>
              <a:rPr lang="ko-KR" altLang="en-US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년에 </a:t>
            </a:r>
            <a:endParaRPr lang="en-US" altLang="ko-KR" sz="2400" b="0" i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그의 박사학위 논문에서 소개된 웹 아키텍처 스타일</a:t>
            </a:r>
            <a:endParaRPr lang="en-US" altLang="ko-KR" sz="2400" b="0" i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endParaRPr kumimoji="1" lang="en-US" altLang="ko-Kore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클라이언트와 서버 간의 경량 통신을 가능하게 하며</a:t>
            </a:r>
            <a:r>
              <a:rPr lang="en-US" altLang="ko-KR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기반 소프트웨어 어플리케이션에서 널리 사용</a:t>
            </a:r>
            <a:endParaRPr kumimoji="1" lang="ko-Kore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 descr="의류, 인간의 얼굴, 사람, 지휘대이(가) 표시된 사진&#10;&#10;자동 생성된 설명">
            <a:extLst>
              <a:ext uri="{FF2B5EF4-FFF2-40B4-BE49-F238E27FC236}">
                <a16:creationId xmlns:a16="http://schemas.microsoft.com/office/drawing/2014/main" id="{CEBFE18F-4323-0E01-E1BF-21A7CB487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20" y="2264410"/>
            <a:ext cx="2768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01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8D4C5-AF63-67CC-A508-50492647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</a:t>
            </a:r>
            <a:r>
              <a:rPr lang="ko-KR" altLang="en-US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136FF-797B-0688-5571-55D0212CF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리소스</a:t>
            </a:r>
            <a:r>
              <a:rPr lang="en-US" altLang="ko-KR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" altLang="ko-Kore-KR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Resource): REST</a:t>
            </a:r>
            <a:r>
              <a:rPr lang="ko-KR" altLang="en-US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모든 것을 리소스로 간주</a:t>
            </a:r>
            <a:endParaRPr lang="en-US" altLang="ko-KR" sz="2400" i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리소스란 웹 서비스에서 제공하는 모든 것을 의미합니다</a:t>
            </a:r>
            <a:r>
              <a:rPr lang="en-US" altLang="ko-KR" sz="2400" b="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b="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</a:t>
            </a:r>
            <a:r>
              <a:rPr lang="en-US" altLang="ko-KR" sz="2400" b="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b="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</a:t>
            </a:r>
            <a:r>
              <a:rPr lang="en-US" altLang="ko-KR" sz="2400" b="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b="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등 어떠한 형태의 정보든지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리소스</a:t>
            </a:r>
            <a:r>
              <a:rPr lang="ko-KR" altLang="en-US" sz="2400" b="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간주</a:t>
            </a:r>
            <a:endParaRPr lang="en-US" altLang="ko-KR" sz="2400" i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ko-Kore-KR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URI(Uniform Resource Identifier): </a:t>
            </a:r>
            <a:r>
              <a:rPr lang="ko-KR" altLang="en-US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리소스는 고유한 식별자인 </a:t>
            </a:r>
            <a:r>
              <a:rPr lang="en" altLang="ko-Kore-KR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URI</a:t>
            </a:r>
            <a:r>
              <a:rPr lang="ko-KR" altLang="en-US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가지며</a:t>
            </a:r>
            <a:r>
              <a:rPr lang="en-US" altLang="ko-KR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이를 통해 리소스에 접근</a:t>
            </a:r>
            <a:endParaRPr lang="en-US" altLang="ko-KR" sz="2400" i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ko-Kore-KR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 </a:t>
            </a:r>
            <a:r>
              <a:rPr lang="ko-KR" altLang="en-US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메서드 활용</a:t>
            </a:r>
            <a:r>
              <a:rPr lang="en-US" altLang="ko-KR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" altLang="ko-Kore-KR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 </a:t>
            </a:r>
            <a:r>
              <a:rPr lang="ko-KR" altLang="en-US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메서드</a:t>
            </a:r>
            <a:r>
              <a:rPr lang="en-US" altLang="ko-KR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" altLang="ko-Kore-KR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GET, POST, PUT, DELETE </a:t>
            </a:r>
            <a:r>
              <a:rPr lang="ko-KR" altLang="en-US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</a:t>
            </a:r>
            <a:r>
              <a:rPr lang="en-US" altLang="ko-KR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400" i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사용하여 리소스를 조작</a:t>
            </a:r>
            <a:endParaRPr lang="en-US" altLang="ko-KR" sz="2400" i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A0201-54A1-2714-F985-97FEB140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43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33D5B-546B-40BD-5640-645BA8D1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Rest</a:t>
            </a:r>
            <a:r>
              <a:rPr lang="ko-KR" altLang="en-US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635632-90C6-5656-EF03-8AABCC15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i="0">
                <a:effectLst/>
              </a:rPr>
              <a:t>상태를 관리하지 않음</a:t>
            </a:r>
            <a:r>
              <a:rPr lang="en-US" altLang="ko-KR" sz="2400" i="0">
                <a:effectLst/>
              </a:rPr>
              <a:t>(</a:t>
            </a:r>
            <a:r>
              <a:rPr lang="en" altLang="ko-Kore-KR" sz="2400" i="0">
                <a:effectLst/>
              </a:rPr>
              <a:t>Stateless): REST </a:t>
            </a:r>
            <a:r>
              <a:rPr lang="ko-KR" altLang="en-US" sz="2400" i="0">
                <a:effectLst/>
              </a:rPr>
              <a:t>아키텍처는 상태를 관리하지 않으며</a:t>
            </a:r>
            <a:r>
              <a:rPr lang="en-US" altLang="ko-KR" sz="2400" i="0">
                <a:effectLst/>
              </a:rPr>
              <a:t>, </a:t>
            </a:r>
            <a:r>
              <a:rPr lang="ko-KR" altLang="en-US" sz="2400" i="0">
                <a:effectLst/>
              </a:rPr>
              <a:t>각 요청은 독립적으로 처리되며</a:t>
            </a:r>
            <a:r>
              <a:rPr lang="en-US" altLang="ko-KR" sz="2400" i="0">
                <a:effectLst/>
              </a:rPr>
              <a:t>, </a:t>
            </a:r>
            <a:r>
              <a:rPr lang="ko-KR" altLang="en-US" sz="2400" i="0">
                <a:effectLst/>
              </a:rPr>
              <a:t>서버는 요청에 필요한 모든 정보를 포함하고 있어야 </a:t>
            </a:r>
            <a:r>
              <a:rPr lang="ko-KR" altLang="en-US" i="0">
                <a:effectLst/>
              </a:rPr>
              <a:t>함</a:t>
            </a:r>
            <a:endParaRPr lang="en-US" altLang="ko-KR" sz="2400" i="0">
              <a:effectLst/>
            </a:endParaRPr>
          </a:p>
          <a:p>
            <a:r>
              <a:rPr lang="ko-KR" altLang="en-US" sz="2400" i="0">
                <a:effectLst/>
              </a:rPr>
              <a:t>캐시 처리 가능</a:t>
            </a:r>
            <a:r>
              <a:rPr lang="en-US" altLang="ko-KR" sz="2400" i="0">
                <a:effectLst/>
              </a:rPr>
              <a:t>(</a:t>
            </a:r>
            <a:r>
              <a:rPr lang="en" altLang="ko-Kore-KR" sz="2400" i="0">
                <a:effectLst/>
              </a:rPr>
              <a:t>Cacheable): REST </a:t>
            </a:r>
            <a:r>
              <a:rPr lang="ko-KR" altLang="en-US" sz="2400" i="0">
                <a:effectLst/>
              </a:rPr>
              <a:t>리소스는 캐싱이 가능하도록 설계되어</a:t>
            </a:r>
            <a:r>
              <a:rPr lang="en-US" altLang="ko-KR" sz="2400" i="0">
                <a:effectLst/>
              </a:rPr>
              <a:t>, </a:t>
            </a:r>
            <a:r>
              <a:rPr lang="ko-KR" altLang="en-US" sz="2400" i="0">
                <a:effectLst/>
              </a:rPr>
              <a:t>클라이언트나 중개 서버가 캐시를 활용하여 효율적으로 리소스를 관리할 수 있음</a:t>
            </a:r>
            <a:endParaRPr lang="en-US" altLang="ko-KR" sz="2400" i="0">
              <a:effectLst/>
            </a:endParaRPr>
          </a:p>
          <a:p>
            <a:r>
              <a:rPr lang="en" altLang="ko-KR" sz="2400" i="0">
                <a:effectLst/>
              </a:rPr>
              <a:t>Client-Server</a:t>
            </a:r>
            <a:r>
              <a:rPr lang="en" altLang="ko-KR" sz="2400" b="1" i="0">
                <a:effectLst/>
              </a:rPr>
              <a:t>:</a:t>
            </a:r>
            <a:r>
              <a:rPr lang="en" altLang="ko-KR" sz="2400" b="0" i="0">
                <a:effectLst/>
              </a:rPr>
              <a:t> </a:t>
            </a:r>
            <a:r>
              <a:rPr lang="ko-KR" altLang="en-US" sz="2400" b="0" i="0">
                <a:effectLst/>
              </a:rPr>
              <a:t>클라이언트</a:t>
            </a:r>
            <a:r>
              <a:rPr lang="en-US" altLang="ko-KR" sz="2400" b="0" i="0">
                <a:effectLst/>
              </a:rPr>
              <a:t>(</a:t>
            </a:r>
            <a:r>
              <a:rPr lang="ko-KR" altLang="en-US" sz="2400" b="0" i="0">
                <a:effectLst/>
              </a:rPr>
              <a:t>사용자 인터페이스</a:t>
            </a:r>
            <a:r>
              <a:rPr lang="en-US" altLang="ko-KR" sz="2400" b="0" i="0">
                <a:effectLst/>
              </a:rPr>
              <a:t>)</a:t>
            </a:r>
            <a:r>
              <a:rPr lang="ko-KR" altLang="en-US" sz="2400" b="0" i="0">
                <a:effectLst/>
              </a:rPr>
              <a:t>와 서버</a:t>
            </a:r>
            <a:r>
              <a:rPr lang="en-US" altLang="ko-KR" sz="2400" b="0" i="0">
                <a:effectLst/>
              </a:rPr>
              <a:t>(</a:t>
            </a:r>
            <a:r>
              <a:rPr lang="ko-KR" altLang="en-US" sz="2400" b="0" i="0">
                <a:effectLst/>
              </a:rPr>
              <a:t>데이터 스토리지</a:t>
            </a:r>
            <a:r>
              <a:rPr lang="en-US" altLang="ko-KR" sz="2400" b="0" i="0">
                <a:effectLst/>
              </a:rPr>
              <a:t>)</a:t>
            </a:r>
            <a:r>
              <a:rPr lang="ko-KR" altLang="en-US" sz="2400" b="0" i="0">
                <a:effectLst/>
              </a:rPr>
              <a:t>가 분리되어 있어 각각 독립적으로 발전</a:t>
            </a:r>
            <a:endParaRPr lang="en-US" altLang="ko-KR" sz="2400" i="0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D86A6F-7EC4-F58F-27FB-A2CBF8AD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34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A3BFB-5A93-80E1-42BB-70A2FAC9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GET(</a:t>
            </a:r>
            <a:r>
              <a:rPr lang="ko-KR" altLang="en-US"/>
              <a:t>조회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0BF40-53CC-C9C7-9FCA-D24B09ADB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b="0" i="0">
                <a:effectLst/>
              </a:rPr>
              <a:t>역할</a:t>
            </a:r>
            <a:r>
              <a:rPr lang="en-US" altLang="ko-KR" sz="2400" b="0" i="0">
                <a:effectLst/>
              </a:rPr>
              <a:t>: </a:t>
            </a:r>
            <a:r>
              <a:rPr lang="ko-KR" altLang="en-US" sz="2400" b="0" i="0">
                <a:effectLst/>
              </a:rPr>
              <a:t>서버로부터 </a:t>
            </a:r>
            <a:r>
              <a:rPr lang="ko-KR" altLang="en-US" sz="2400"/>
              <a:t>리소스를</a:t>
            </a:r>
            <a:r>
              <a:rPr lang="ko-KR" altLang="en-US" sz="2400" b="0" i="0">
                <a:effectLst/>
              </a:rPr>
              <a:t> 조회</a:t>
            </a:r>
            <a:endParaRPr lang="en-US" altLang="ko-KR" sz="2400" b="0" i="0">
              <a:effectLst/>
            </a:endParaRPr>
          </a:p>
          <a:p>
            <a:r>
              <a:rPr lang="en-US" altLang="ko-KR" sz="2400"/>
              <a:t>URL</a:t>
            </a:r>
            <a:r>
              <a:rPr lang="ko-KR" altLang="en-US" sz="2400"/>
              <a:t>로</a:t>
            </a:r>
            <a:r>
              <a:rPr lang="ko-KR" altLang="en-US" sz="2400" b="0" i="0">
                <a:effectLst/>
              </a:rPr>
              <a:t> 리소스의 정보를 요청</a:t>
            </a:r>
            <a:endParaRPr lang="en-US" altLang="ko-KR" sz="2400" b="0" i="0">
              <a:effectLst/>
            </a:endParaRPr>
          </a:p>
          <a:p>
            <a:r>
              <a:rPr lang="ko-KR" altLang="en-US" sz="2400" b="0" i="0">
                <a:effectLst/>
              </a:rPr>
              <a:t>서버는 요청한 </a:t>
            </a:r>
            <a:r>
              <a:rPr lang="ko-KR" altLang="en-US" sz="2400"/>
              <a:t>리소스</a:t>
            </a:r>
            <a:r>
              <a:rPr lang="ko-KR" altLang="en-US" sz="2400" b="0" i="0">
                <a:effectLst/>
              </a:rPr>
              <a:t>의 정보를 응답으로 전달</a:t>
            </a:r>
            <a:endParaRPr lang="en-US" altLang="ko-KR" sz="2400" b="0" i="0">
              <a:effectLst/>
            </a:endParaRPr>
          </a:p>
          <a:p>
            <a:r>
              <a:rPr lang="ko-KR" altLang="en-US" sz="2400" b="0" i="0">
                <a:effectLst/>
              </a:rPr>
              <a:t>서버의 상태나 데이터를 변경시키지 않음</a:t>
            </a:r>
            <a:endParaRPr lang="en-US" altLang="ko-KR" sz="2400" b="0" i="0">
              <a:effectLst/>
            </a:endParaRPr>
          </a:p>
          <a:p>
            <a:r>
              <a:rPr lang="ko-KR" altLang="en-US" sz="2400" b="0" i="0">
                <a:effectLst/>
              </a:rPr>
              <a:t>캐싱을 활용하여 자주 요청되는 데이터를 효율적으로 전달</a:t>
            </a:r>
            <a:endParaRPr lang="en-US" altLang="ko-KR" sz="2400" b="0" i="0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1CAF09-C858-8007-B005-8E0006EB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6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3DA7B-C656-B038-C2C6-1CF94CEC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POST(</a:t>
            </a:r>
            <a:r>
              <a:rPr lang="ko-KR" altLang="en-US"/>
              <a:t>생성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0959B0-D34B-552A-A287-F5EEEFF02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b="0" i="0">
                <a:effectLst/>
              </a:rPr>
              <a:t>역할</a:t>
            </a:r>
            <a:r>
              <a:rPr lang="en-US" altLang="ko-KR" sz="2400" b="0" i="0">
                <a:effectLst/>
              </a:rPr>
              <a:t>: </a:t>
            </a:r>
            <a:r>
              <a:rPr lang="ko-KR" altLang="en-US" sz="2400" b="0" i="0">
                <a:effectLst/>
              </a:rPr>
              <a:t>서버에 새로운 </a:t>
            </a:r>
            <a:r>
              <a:rPr lang="ko-KR" altLang="en-US" sz="2400"/>
              <a:t>리소스를</a:t>
            </a:r>
            <a:r>
              <a:rPr lang="ko-KR" altLang="en-US" sz="2400" b="0" i="0">
                <a:effectLst/>
              </a:rPr>
              <a:t> 생성</a:t>
            </a:r>
            <a:endParaRPr lang="en-US" altLang="ko-KR" sz="2400" b="0" i="0">
              <a:effectLst/>
            </a:endParaRPr>
          </a:p>
          <a:p>
            <a:r>
              <a:rPr lang="en-US" altLang="ko-KR" sz="2400"/>
              <a:t>URL</a:t>
            </a:r>
            <a:r>
              <a:rPr lang="ko-KR" altLang="en-US" sz="2400"/>
              <a:t>로 </a:t>
            </a:r>
            <a:r>
              <a:rPr lang="ko-KR" altLang="en-US" sz="2400" b="0" i="0">
                <a:effectLst/>
              </a:rPr>
              <a:t>요청 시 새로운 데이터를 서버로 전송</a:t>
            </a:r>
            <a:endParaRPr lang="en-US" altLang="ko-KR" sz="2400" b="0" i="0">
              <a:effectLst/>
            </a:endParaRPr>
          </a:p>
          <a:p>
            <a:r>
              <a:rPr lang="ko-KR" altLang="en-US" sz="2400" b="0" i="0">
                <a:effectLst/>
              </a:rPr>
              <a:t>서버는 요청 데이터를 처리하여 새로운 리소스를 생성하거나 해당 데이터를 저장</a:t>
            </a:r>
            <a:endParaRPr lang="en-US" altLang="ko-KR" sz="2400" b="0" i="0">
              <a:effectLst/>
            </a:endParaRPr>
          </a:p>
          <a:p>
            <a:r>
              <a:rPr lang="ko-KR" altLang="en-US" sz="2400" b="0" i="0">
                <a:effectLst/>
              </a:rPr>
              <a:t>서버의 상태나 데이터를 변경시키는 메서드로 주의해서 사용</a:t>
            </a:r>
            <a:endParaRPr lang="en-US" altLang="ko-KR" sz="2400" b="0" i="0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30DF2-13D4-B3CF-0843-46675A0F3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2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46BAE-FEAC-3771-CF5C-A56038A0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PUT/PATCH(</a:t>
            </a:r>
            <a:r>
              <a:rPr lang="ko-KR" altLang="en-US"/>
              <a:t>갱신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74F3B-809B-2AC7-BAAD-5752EB768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b="0" i="0">
                <a:effectLst/>
              </a:rPr>
              <a:t>역할</a:t>
            </a:r>
            <a:r>
              <a:rPr lang="en-US" altLang="ko-KR" sz="2400" b="0" i="0">
                <a:effectLst/>
              </a:rPr>
              <a:t>: </a:t>
            </a:r>
            <a:r>
              <a:rPr lang="ko-KR" altLang="en-US" sz="2400" b="0" i="0">
                <a:effectLst/>
              </a:rPr>
              <a:t>서버의 자원을 갱신</a:t>
            </a:r>
            <a:endParaRPr lang="en-US" altLang="ko-KR" sz="2400" b="0" i="0">
              <a:effectLst/>
            </a:endParaRPr>
          </a:p>
          <a:p>
            <a:r>
              <a:rPr lang="en-US" altLang="ko-KR" sz="2400" b="0" i="0">
                <a:effectLst/>
              </a:rPr>
              <a:t>PUT: </a:t>
            </a:r>
            <a:r>
              <a:rPr lang="ko-KR" altLang="en-US" sz="2400"/>
              <a:t>리소스 전체를 업데이트</a:t>
            </a:r>
            <a:endParaRPr lang="en-US" altLang="ko-KR" sz="2400"/>
          </a:p>
          <a:p>
            <a:r>
              <a:rPr lang="en-US" altLang="ko-KR" sz="2400"/>
              <a:t>PATCH: </a:t>
            </a:r>
            <a:r>
              <a:rPr lang="ko-KR" altLang="en-US" sz="2400"/>
              <a:t>리소스의 일부분을 업데이트</a:t>
            </a:r>
            <a:endParaRPr lang="en-US" altLang="ko-KR" sz="2400"/>
          </a:p>
          <a:p>
            <a:r>
              <a:rPr lang="ko-KR" altLang="en-US" sz="2400" b="0" i="0">
                <a:effectLst/>
              </a:rPr>
              <a:t>클라이언트는 수정하고자 하는 리소스의 새 데이터를 서버</a:t>
            </a:r>
            <a:r>
              <a:rPr lang="ko-KR" altLang="en-US" sz="2400"/>
              <a:t>로 보냄</a:t>
            </a:r>
            <a:endParaRPr lang="en-US" altLang="ko-KR" sz="2400"/>
          </a:p>
          <a:p>
            <a:r>
              <a:rPr lang="ko-KR" altLang="en-US" sz="2400" b="0" i="0">
                <a:effectLst/>
              </a:rPr>
              <a:t>서버는 이 데이터를 사용하여 리소스를 업데이트하고</a:t>
            </a:r>
            <a:r>
              <a:rPr lang="en-US" altLang="ko-KR" sz="2400" b="0" i="0">
                <a:effectLst/>
              </a:rPr>
              <a:t>, </a:t>
            </a:r>
            <a:r>
              <a:rPr lang="ko-KR" altLang="en-US" sz="2400" b="0" i="0">
                <a:effectLst/>
              </a:rPr>
              <a:t>성공 여부를 클라이언트에게 알림</a:t>
            </a:r>
            <a:endParaRPr lang="en-US" altLang="ko-KR" sz="2400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6B7636-CE07-BA5E-5729-A2890F148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37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66F64-76ED-E733-59FF-F1BC01F1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DELETE(</a:t>
            </a:r>
            <a:r>
              <a:rPr lang="ko-KR" altLang="en-US"/>
              <a:t>삭제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3B8363-8171-0C29-19A0-956D6ECAC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b="0" i="0">
                <a:effectLst/>
              </a:rPr>
              <a:t>역할</a:t>
            </a:r>
            <a:r>
              <a:rPr lang="en-US" altLang="ko-KR" sz="2400" b="0" i="0">
                <a:effectLst/>
              </a:rPr>
              <a:t>: </a:t>
            </a:r>
            <a:r>
              <a:rPr lang="ko-KR" altLang="en-US" sz="2400" b="0" i="0">
                <a:effectLst/>
              </a:rPr>
              <a:t>리소스를 삭제</a:t>
            </a:r>
            <a:endParaRPr lang="en-US" altLang="ko-KR" sz="2400" b="0" i="0">
              <a:effectLst/>
            </a:endParaRPr>
          </a:p>
          <a:p>
            <a:r>
              <a:rPr lang="ko-KR" altLang="en-US" sz="2400" b="0" i="0">
                <a:effectLst/>
              </a:rPr>
              <a:t>클라이언트가 특정 리소스의 삭제를 요청하면</a:t>
            </a:r>
            <a:r>
              <a:rPr lang="en-US" altLang="ko-KR" sz="2400" b="0" i="0">
                <a:effectLst/>
              </a:rPr>
              <a:t>, </a:t>
            </a:r>
            <a:r>
              <a:rPr lang="ko-KR" altLang="en-US" sz="2400" b="0" i="0">
                <a:effectLst/>
              </a:rPr>
              <a:t>서버는 해당 리소스를 삭제하고 결과를 클라이언트에게 알림</a:t>
            </a:r>
            <a:endParaRPr lang="en-US" altLang="ko-KR" sz="2400" b="0" i="0">
              <a:effectLst/>
            </a:endParaRPr>
          </a:p>
          <a:p>
            <a:r>
              <a:rPr lang="ko-KR" altLang="en-US" sz="2400" b="0" i="0">
                <a:effectLst/>
              </a:rPr>
              <a:t>서버의 데이터가 삭제되므로 주의해서 사용</a:t>
            </a:r>
            <a:endParaRPr lang="en-US" altLang="ko-KR" sz="2400" b="0" i="0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860CE-F418-A7E1-6208-A8337F9B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73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A7765-D694-6D09-2E7E-B7951F7C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HTTP </a:t>
            </a:r>
            <a:r>
              <a:rPr lang="ko-KR" altLang="en-US"/>
              <a:t>요청 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856BEB-BDD7-7D5C-2FF6-FE690A01B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API </a:t>
            </a:r>
            <a:r>
              <a:rPr lang="ko-KR" altLang="en-US"/>
              <a:t>요청</a:t>
            </a:r>
            <a:r>
              <a:rPr lang="en-US" altLang="ko-KR"/>
              <a:t>(Request)</a:t>
            </a:r>
            <a:r>
              <a:rPr lang="ko-KR" altLang="en-US"/>
              <a:t> </a:t>
            </a:r>
            <a:r>
              <a:rPr lang="en-US" altLang="ko-KR"/>
              <a:t>HTTP</a:t>
            </a:r>
            <a:r>
              <a:rPr lang="ko-KR" altLang="en-US"/>
              <a:t> 메서드 종류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063A79-6E78-24D7-77B6-9BD91CFA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F781A4B-0D59-FA4A-13F6-B805C2F66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284152"/>
              </p:ext>
            </p:extLst>
          </p:nvPr>
        </p:nvGraphicFramePr>
        <p:xfrm>
          <a:off x="838200" y="2160839"/>
          <a:ext cx="9929187" cy="358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420">
                  <a:extLst>
                    <a:ext uri="{9D8B030D-6E8A-4147-A177-3AD203B41FA5}">
                      <a16:colId xmlns:a16="http://schemas.microsoft.com/office/drawing/2014/main" val="1377173947"/>
                    </a:ext>
                  </a:extLst>
                </a:gridCol>
                <a:gridCol w="5457038">
                  <a:extLst>
                    <a:ext uri="{9D8B030D-6E8A-4147-A177-3AD203B41FA5}">
                      <a16:colId xmlns:a16="http://schemas.microsoft.com/office/drawing/2014/main" val="3296904570"/>
                    </a:ext>
                  </a:extLst>
                </a:gridCol>
                <a:gridCol w="3309729">
                  <a:extLst>
                    <a:ext uri="{9D8B030D-6E8A-4147-A177-3AD203B41FA5}">
                      <a16:colId xmlns:a16="http://schemas.microsoft.com/office/drawing/2014/main" val="2174712157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메서드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예</a:t>
                      </a:r>
                      <a:r>
                        <a:rPr lang="en-US" altLang="ko-KR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게시판</a:t>
                      </a:r>
                      <a:r>
                        <a:rPr lang="en-US" altLang="ko-KR" sz="1600" b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1600" b="1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3595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GET</a:t>
                      </a:r>
                      <a:endParaRPr lang="ko-KR" altLang="en-US" sz="1600" b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서버에서 데이터를 가져올 때 사용</a:t>
                      </a:r>
                      <a:endParaRPr lang="en-US" altLang="ko-KR" sz="1600" b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게시물 목록 가져오기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49084"/>
                  </a:ext>
                </a:extLst>
              </a:tr>
              <a:tr h="618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POST</a:t>
                      </a:r>
                      <a:endParaRPr lang="ko-KR" altLang="en-US" sz="1600" b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서버에 데이터를 전송하여 새로운 데이터를 생성할 때 사용</a:t>
                      </a:r>
                      <a:endParaRPr lang="en-US" altLang="ko-KR" sz="1600" b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새 게시물 작성</a:t>
                      </a:r>
                      <a:endParaRPr lang="ko-KR" altLang="en-US" sz="1600" b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949860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PUT</a:t>
                      </a:r>
                      <a:endParaRPr lang="ko-KR" altLang="en-US" sz="1600" b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서버의 기존 데이터를 전체 업데이트할 때 사용</a:t>
                      </a:r>
                      <a:endParaRPr lang="en-US" altLang="ko-KR" sz="1600" b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게시물 전체 수정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852529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PATCH</a:t>
                      </a:r>
                      <a:endParaRPr lang="ko-KR" altLang="en-US" sz="1600" b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서버의 기존 데이터의 일부만 업데이트할 때 사용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게시물 일부 수정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85397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DELETE</a:t>
                      </a:r>
                      <a:endParaRPr lang="ko-KR" altLang="en-US" sz="1600" b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서버에서 데이터를 삭제할 때 사용</a:t>
                      </a:r>
                      <a:endParaRPr lang="en-US" altLang="ko-KR" sz="1600" b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게시물 삭제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904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108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91ED3-5266-16BB-0944-8DA4DE60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요청</a:t>
            </a:r>
            <a:r>
              <a:rPr lang="en-US" altLang="ko-KR"/>
              <a:t>(Request)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10AD0-831E-3F6B-AA4D-ABE8E806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요청의 구조</a:t>
            </a:r>
            <a:endParaRPr lang="en-US" altLang="ko-KR"/>
          </a:p>
          <a:p>
            <a:r>
              <a:rPr lang="en-US" altLang="ko-KR"/>
              <a:t>URL: </a:t>
            </a:r>
            <a:r>
              <a:rPr lang="ko-KR" altLang="en-US"/>
              <a:t>요청 대상의 주소</a:t>
            </a:r>
          </a:p>
          <a:p>
            <a:r>
              <a:rPr lang="en-US" altLang="ko-KR"/>
              <a:t>HTTP </a:t>
            </a:r>
            <a:r>
              <a:rPr lang="ko-KR" altLang="en-US"/>
              <a:t>메서드</a:t>
            </a:r>
            <a:r>
              <a:rPr lang="en-US" altLang="ko-KR"/>
              <a:t>: </a:t>
            </a:r>
            <a:r>
              <a:rPr lang="ko-KR" altLang="en-US"/>
              <a:t>요청의 종류</a:t>
            </a:r>
            <a:r>
              <a:rPr lang="en-US" altLang="ko-KR"/>
              <a:t>(GET, POST </a:t>
            </a:r>
            <a:r>
              <a:rPr lang="ko-KR" altLang="en-US"/>
              <a:t>등</a:t>
            </a:r>
            <a:r>
              <a:rPr lang="en-US" altLang="ko-KR"/>
              <a:t>)</a:t>
            </a:r>
          </a:p>
          <a:p>
            <a:r>
              <a:rPr lang="en-US" altLang="ko-KR"/>
              <a:t>Headers: </a:t>
            </a:r>
            <a:r>
              <a:rPr lang="ko-KR" altLang="en-US"/>
              <a:t>요청의 부가 정보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인증 토큰</a:t>
            </a:r>
            <a:r>
              <a:rPr lang="en-US" altLang="ko-KR"/>
              <a:t>, Content-Type)</a:t>
            </a:r>
          </a:p>
          <a:p>
            <a:r>
              <a:rPr lang="en-US" altLang="ko-KR"/>
              <a:t>Body: </a:t>
            </a:r>
            <a:r>
              <a:rPr lang="ko-KR" altLang="en-US"/>
              <a:t>요청에 포함되는 데이터 </a:t>
            </a:r>
            <a:r>
              <a:rPr lang="en-US" altLang="ko-KR"/>
              <a:t>(POST, PUT, PATCH</a:t>
            </a:r>
            <a:r>
              <a:rPr lang="ko-KR" altLang="en-US"/>
              <a:t>에서 사용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EF573C-62B8-1A51-60BE-061FE855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41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16A8F-CE0D-31FA-8549-4A9FB829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응답</a:t>
            </a:r>
            <a:r>
              <a:rPr lang="en-US" altLang="ko-KR"/>
              <a:t>(Response)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70A82-E427-111D-6492-F17927BE1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응답의 구조</a:t>
            </a:r>
            <a:endParaRPr lang="en-US" altLang="ko-KR"/>
          </a:p>
          <a:p>
            <a:r>
              <a:rPr lang="en-US" altLang="ko-KR"/>
              <a:t>HTTP </a:t>
            </a:r>
            <a:r>
              <a:rPr lang="ko-KR" altLang="en-US"/>
              <a:t>상태 코드</a:t>
            </a:r>
            <a:r>
              <a:rPr lang="en-US" altLang="ko-KR"/>
              <a:t>: </a:t>
            </a:r>
            <a:r>
              <a:rPr lang="ko-KR" altLang="en-US"/>
              <a:t>요청 성공 또는 실패를 나타냄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Headers: </a:t>
            </a:r>
            <a:r>
              <a:rPr lang="ko-KR" altLang="en-US"/>
              <a:t>응답의 부가 정보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Content-Type, </a:t>
            </a:r>
            <a:r>
              <a:rPr lang="ko-KR" altLang="en-US"/>
              <a:t>날짜</a:t>
            </a:r>
            <a:r>
              <a:rPr lang="en-US" altLang="ko-KR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Body: </a:t>
            </a:r>
            <a:r>
              <a:rPr lang="ko-KR" altLang="en-US"/>
              <a:t>요청 결과 데이터 </a:t>
            </a:r>
            <a:r>
              <a:rPr lang="en-US" altLang="ko-KR"/>
              <a:t>(JSON, XML </a:t>
            </a:r>
            <a:r>
              <a:rPr lang="ko-KR" altLang="en-US"/>
              <a:t>등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9CFB-07C2-FFB3-C224-F148A33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79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b="1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수집과 웹 기초</a:t>
            </a:r>
            <a:endParaRPr lang="ko-KR" altLang="en-US" sz="6600" b="1" dirty="0">
              <a:highlight>
                <a:srgbClr val="FFFF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15688-AD67-ED82-9B87-B49E09B5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requests </a:t>
            </a:r>
            <a:r>
              <a:rPr lang="ko-KR" altLang="en-US"/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8C409-7CF0-B491-94E1-3B902D16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 </a:t>
            </a:r>
            <a:r>
              <a:rPr lang="ko-KR" altLang="en-US"/>
              <a:t>요청을 간단하고 효율적으로 보낼 수 있도록 도와주는 라이브러리</a:t>
            </a:r>
            <a:endParaRPr lang="en-US" altLang="ko-KR"/>
          </a:p>
          <a:p>
            <a:r>
              <a:rPr lang="ko-KR" altLang="en-US"/>
              <a:t>외부모듈로 </a:t>
            </a:r>
            <a:r>
              <a:rPr lang="en-US" altLang="ko-KR"/>
              <a:t>pip install requests </a:t>
            </a:r>
            <a:r>
              <a:rPr lang="ko-KR" altLang="en-US"/>
              <a:t>로 설치하여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23CF9-BFD4-0EA6-0535-CC4C59CB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421168-0F9A-D63C-E806-DF5FF76D7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56" y="2707059"/>
            <a:ext cx="5284330" cy="31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4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95579-F90B-A1D5-77E2-FE8732F5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HTTP </a:t>
            </a:r>
            <a:r>
              <a:rPr lang="ko-KR" altLang="en-US"/>
              <a:t>응답 코드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4847B35E-2C08-011A-3341-53361D6A0D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224699"/>
              </p:ext>
            </p:extLst>
          </p:nvPr>
        </p:nvGraphicFramePr>
        <p:xfrm>
          <a:off x="775853" y="1676400"/>
          <a:ext cx="10515600" cy="4094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7002">
                  <a:extLst>
                    <a:ext uri="{9D8B030D-6E8A-4147-A177-3AD203B41FA5}">
                      <a16:colId xmlns:a16="http://schemas.microsoft.com/office/drawing/2014/main" val="3779739822"/>
                    </a:ext>
                  </a:extLst>
                </a:gridCol>
                <a:gridCol w="2645028">
                  <a:extLst>
                    <a:ext uri="{9D8B030D-6E8A-4147-A177-3AD203B41FA5}">
                      <a16:colId xmlns:a16="http://schemas.microsoft.com/office/drawing/2014/main" val="352151292"/>
                    </a:ext>
                  </a:extLst>
                </a:gridCol>
                <a:gridCol w="5983570">
                  <a:extLst>
                    <a:ext uri="{9D8B030D-6E8A-4147-A177-3AD203B41FA5}">
                      <a16:colId xmlns:a16="http://schemas.microsoft.com/office/drawing/2014/main" val="3346337972"/>
                    </a:ext>
                  </a:extLst>
                </a:gridCol>
              </a:tblGrid>
              <a:tr h="102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200</a:t>
                      </a:r>
                      <a:r>
                        <a:rPr lang="ko-KR" alt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번대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성공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200(OK), 201(Created)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15678"/>
                  </a:ext>
                </a:extLst>
              </a:tr>
              <a:tr h="102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300</a:t>
                      </a:r>
                      <a:r>
                        <a:rPr lang="ko-KR" alt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번대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리다이렉션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301(Moved Permanently)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988216"/>
                  </a:ext>
                </a:extLst>
              </a:tr>
              <a:tr h="102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400</a:t>
                      </a:r>
                      <a:r>
                        <a:rPr lang="ko-KR" alt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번대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클라이언트 오류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400(Bad Request), 401(Unauthorized)</a:t>
                      </a:r>
                      <a:br>
                        <a:rPr 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</a:br>
                      <a:r>
                        <a:rPr 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404(Not Found)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098998"/>
                  </a:ext>
                </a:extLst>
              </a:tr>
              <a:tr h="10235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500</a:t>
                      </a:r>
                      <a:r>
                        <a:rPr lang="ko-KR" alt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번대</a:t>
                      </a:r>
                      <a:endParaRPr lang="ko-KR" altLang="en-US" sz="20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 오류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500(Internal Server Error)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7068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7E61C-6FB2-35F6-4C7E-83EBA60D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00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53C5C-0789-0F3C-2F25-65B6B4922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B91604-D388-4B39-E199-F13E870F8E52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크롤링과 웹 스크래핑</a:t>
            </a:r>
            <a:endParaRPr lang="ko-KR" altLang="en-US" sz="6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60ACB-2DC8-0663-4244-B415E848C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27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B289B-03D5-44A1-1B19-1206B034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크롤링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41E6D-E39A-F347-7683-9A84BD7FA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웹 크롤링</a:t>
            </a:r>
            <a:r>
              <a:rPr lang="en-US" altLang="ko-KR"/>
              <a:t>(Web Crawling)</a:t>
            </a:r>
            <a:r>
              <a:rPr lang="ko-KR" altLang="en-US"/>
              <a:t>이란</a:t>
            </a:r>
            <a:r>
              <a:rPr lang="en-US" altLang="ko-KR"/>
              <a:t>?</a:t>
            </a:r>
          </a:p>
          <a:p>
            <a:r>
              <a:rPr lang="ko-KR" altLang="en-US"/>
              <a:t>웹 페이지의 </a:t>
            </a:r>
            <a:r>
              <a:rPr lang="en-US" altLang="ko-KR"/>
              <a:t>HTML </a:t>
            </a:r>
            <a:r>
              <a:rPr lang="ko-KR" altLang="en-US"/>
              <a:t>데이터를 직접 가져와 필요한 정보를 추출하는 기술</a:t>
            </a:r>
            <a:endParaRPr lang="en-US" altLang="ko-KR"/>
          </a:p>
          <a:p>
            <a:r>
              <a:rPr lang="ko-KR" altLang="en-US"/>
              <a:t>웹사이트에서 제공하는 데이터가 </a:t>
            </a:r>
            <a:r>
              <a:rPr lang="en-US" altLang="ko-KR"/>
              <a:t>API</a:t>
            </a:r>
            <a:r>
              <a:rPr lang="ko-KR" altLang="en-US"/>
              <a:t>로 제공되지 않을 때 사용</a:t>
            </a:r>
            <a:endParaRPr lang="en-US" altLang="ko-KR"/>
          </a:p>
          <a:p>
            <a:r>
              <a:rPr lang="ko-KR" altLang="en-US"/>
              <a:t>주로 </a:t>
            </a:r>
            <a:r>
              <a:rPr lang="en-US" altLang="ko-KR"/>
              <a:t>HTML </a:t>
            </a:r>
            <a:r>
              <a:rPr lang="ko-KR" altLang="en-US"/>
              <a:t>문서나 </a:t>
            </a:r>
            <a:r>
              <a:rPr lang="en-US" altLang="ko-KR"/>
              <a:t>URL </a:t>
            </a:r>
            <a:r>
              <a:rPr lang="ko-KR" altLang="en-US"/>
              <a:t>목록과 같은 원시 데이터를 수집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구글 검색 엔진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CDBE34-150A-5F75-B8C1-6685F3B3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86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030B3-A634-8666-6E7D-108BE24B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스크래핑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006DE-BF5F-292B-29CA-400FB5EF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웹 스크래핑</a:t>
            </a:r>
            <a:r>
              <a:rPr lang="en-US" altLang="ko-KR"/>
              <a:t>(Web Scraping)</a:t>
            </a:r>
            <a:r>
              <a:rPr lang="ko-KR" altLang="en-US"/>
              <a:t>이란</a:t>
            </a:r>
            <a:r>
              <a:rPr lang="en-US" altLang="ko-KR"/>
              <a:t>?</a:t>
            </a:r>
          </a:p>
          <a:p>
            <a:r>
              <a:rPr lang="ko-KR" altLang="en-US"/>
              <a:t>웹 페이지에서 특정 데이터를 추출하고 가공하는 작업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특정한 텍스트</a:t>
            </a:r>
            <a:r>
              <a:rPr lang="en-US" altLang="ko-KR"/>
              <a:t>, </a:t>
            </a:r>
            <a:r>
              <a:rPr lang="ko-KR" altLang="en-US"/>
              <a:t>이미지</a:t>
            </a:r>
            <a:r>
              <a:rPr lang="en-US" altLang="ko-KR"/>
              <a:t>, </a:t>
            </a:r>
            <a:r>
              <a:rPr lang="ko-KR" altLang="en-US"/>
              <a:t>표 등 유용한 정보만 선별하여 수집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상품 가격 목록</a:t>
            </a:r>
            <a:r>
              <a:rPr lang="en-US" altLang="ko-KR"/>
              <a:t>, </a:t>
            </a:r>
            <a:r>
              <a:rPr lang="ko-KR" altLang="en-US"/>
              <a:t>뉴스 기사</a:t>
            </a:r>
            <a:r>
              <a:rPr lang="en-US" altLang="ko-KR"/>
              <a:t>, </a:t>
            </a:r>
            <a:r>
              <a:rPr lang="ko-KR" altLang="en-US"/>
              <a:t>리뷰 등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웹 크롤링과 웹 스크래핑의 용어는 혼용해서 사용하는 경우가 대다수이며 그 경계도 모호하지만 개념과 목적이 다름</a:t>
            </a:r>
            <a:endParaRPr lang="en-US" altLang="ko-KR"/>
          </a:p>
          <a:p>
            <a:r>
              <a:rPr lang="ko-KR" altLang="en-US"/>
              <a:t>앞으로 우리가 하는 것은 웹 스크래핑임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EEF3C3-C10A-0EC6-249E-A794EB61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66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C0B62-CCCD-A041-8A59-6346C1EF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556CB-9C9F-F0A4-11B3-79AFADB48C8B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HTML</a:t>
            </a:r>
            <a:endParaRPr lang="ko-KR" altLang="en-US" sz="6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6E6DD-DDA3-415D-8509-B04B84C7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2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HTML(Hypertext Markup Language)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- </a:t>
            </a:r>
            <a:r>
              <a:rPr lang="ko-KR" altLang="en-US" dirty="0">
                <a:sym typeface="Wingdings" panose="05000000000000000000" pitchFamily="2" charset="2"/>
              </a:rPr>
              <a:t>마크업 언어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태그를 이용해서 구조화하는 언어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00" y="1441960"/>
            <a:ext cx="2679700" cy="47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40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36C060-E889-021E-C1D0-70A30603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0093" y="1997911"/>
            <a:ext cx="6243917" cy="4179865"/>
          </a:xfrm>
        </p:spPr>
        <p:txBody>
          <a:bodyPr>
            <a:normAutofit fontScale="92500"/>
          </a:bodyPr>
          <a:lstStyle/>
          <a:p>
            <a:r>
              <a:rPr lang="en-US" altLang="ko-KR" sz="2400" dirty="0"/>
              <a:t>HTML5 </a:t>
            </a:r>
            <a:r>
              <a:rPr lang="ko-KR" altLang="en-US" sz="2400" dirty="0"/>
              <a:t>문서는 반드시 </a:t>
            </a:r>
            <a:r>
              <a:rPr lang="en-US" altLang="ko-KR" sz="2400" dirty="0">
                <a:solidFill>
                  <a:schemeClr val="accent2"/>
                </a:solidFill>
              </a:rPr>
              <a:t>&lt;!DOCTYPE html&gt;</a:t>
            </a:r>
            <a:r>
              <a:rPr lang="ko-KR" altLang="en-US" sz="2400" dirty="0"/>
              <a:t>으로 시작하여 문서 형식을 </a:t>
            </a:r>
            <a:r>
              <a:rPr lang="en-US" altLang="ko-KR" sz="2400" dirty="0"/>
              <a:t>HTML5</a:t>
            </a:r>
            <a:r>
              <a:rPr lang="ko-KR" altLang="en-US" sz="2400" dirty="0"/>
              <a:t>로 지정</a:t>
            </a:r>
            <a:endParaRPr lang="en-US" altLang="ko-KR" sz="2400" dirty="0"/>
          </a:p>
          <a:p>
            <a:r>
              <a:rPr lang="ko-KR" altLang="en-US" sz="2400" dirty="0"/>
              <a:t>실제적인 </a:t>
            </a:r>
            <a:r>
              <a:rPr lang="en-US" altLang="ko-KR" sz="2400" dirty="0"/>
              <a:t>HTML </a:t>
            </a:r>
            <a:r>
              <a:rPr lang="ko-KR" altLang="en-US" sz="2400" dirty="0"/>
              <a:t>문서는 </a:t>
            </a:r>
            <a:r>
              <a:rPr lang="en-US" altLang="ko-KR" sz="2400" dirty="0"/>
              <a:t>2</a:t>
            </a:r>
            <a:r>
              <a:rPr lang="ko-KR" altLang="en-US" sz="2400" dirty="0"/>
              <a:t>번째 행부터 시작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00B050"/>
                </a:solidFill>
              </a:rPr>
              <a:t>&lt;html&gt;</a:t>
            </a:r>
            <a:r>
              <a:rPr lang="ko-KR" altLang="en-US" sz="2400" dirty="0">
                <a:solidFill>
                  <a:srgbClr val="00B050"/>
                </a:solidFill>
              </a:rPr>
              <a:t>과 </a:t>
            </a:r>
            <a:r>
              <a:rPr lang="en-US" altLang="ko-KR" sz="2400" dirty="0">
                <a:solidFill>
                  <a:srgbClr val="00B050"/>
                </a:solidFill>
              </a:rPr>
              <a:t>&lt;/html&gt;</a:t>
            </a:r>
            <a:r>
              <a:rPr lang="en-US" altLang="ko-KR" sz="2400" dirty="0"/>
              <a:t> </a:t>
            </a:r>
            <a:r>
              <a:rPr lang="ko-KR" altLang="en-US" sz="2400" dirty="0"/>
              <a:t>사이에 작성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00B050"/>
                </a:solidFill>
              </a:rPr>
              <a:t>&lt;head&gt;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&lt;/head&gt; </a:t>
            </a:r>
            <a:r>
              <a:rPr lang="ko-KR" altLang="en-US" sz="2400" dirty="0"/>
              <a:t>사이에는 </a:t>
            </a:r>
            <a:r>
              <a:rPr lang="en-US" altLang="ko-KR" sz="2400" dirty="0">
                <a:solidFill>
                  <a:srgbClr val="00B050"/>
                </a:solidFill>
              </a:rPr>
              <a:t>HTML </a:t>
            </a:r>
            <a:r>
              <a:rPr lang="ko-KR" altLang="en-US" sz="2400" dirty="0">
                <a:solidFill>
                  <a:srgbClr val="00B050"/>
                </a:solidFill>
              </a:rPr>
              <a:t>문서 정보</a:t>
            </a:r>
            <a:r>
              <a:rPr lang="ko-KR" altLang="en-US" sz="2400" dirty="0"/>
              <a:t>를 정의하는 코드가 포함된다</a:t>
            </a:r>
            <a:r>
              <a:rPr lang="en-US" altLang="ko-KR" sz="2400" dirty="0"/>
              <a:t>.(</a:t>
            </a:r>
            <a:r>
              <a:rPr lang="ko-KR" altLang="en-US" sz="2400" dirty="0"/>
              <a:t>제목</a:t>
            </a:r>
            <a:r>
              <a:rPr lang="en-US" altLang="ko-KR" sz="2400" dirty="0"/>
              <a:t>, </a:t>
            </a:r>
            <a:r>
              <a:rPr lang="ko-KR" altLang="en-US" sz="2400" dirty="0"/>
              <a:t>저장 방식</a:t>
            </a:r>
            <a:r>
              <a:rPr lang="en-US" altLang="ko-KR" sz="2400" dirty="0"/>
              <a:t>, </a:t>
            </a:r>
            <a:r>
              <a:rPr lang="ko-KR" altLang="en-US" sz="2400" dirty="0"/>
              <a:t>브라우저의 크기 등등</a:t>
            </a:r>
            <a:r>
              <a:rPr lang="en-US" altLang="ko-KR" sz="2400" dirty="0"/>
              <a:t>)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/>
              <a:t>웹 브라우저에 출력되는 모든 요소는   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&lt;/body&gt; </a:t>
            </a:r>
            <a:r>
              <a:rPr lang="ko-KR" altLang="en-US" sz="2400" dirty="0"/>
              <a:t>사이에 위치한다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EB7512-E5A1-ACEF-C930-9E8D8B4E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7911"/>
            <a:ext cx="4543228" cy="331532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870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&lt;head&gt;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ko-KR" altLang="en-US" dirty="0">
                <a:solidFill>
                  <a:srgbClr val="ED7D31"/>
                </a:solidFill>
              </a:rPr>
              <a:t>메타 데이터</a:t>
            </a:r>
            <a:r>
              <a:rPr lang="ko-KR" altLang="en-US" dirty="0"/>
              <a:t>와 문서 정보를 정의하는 데 사용되는 태그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메타 데이터</a:t>
            </a:r>
            <a:r>
              <a:rPr lang="en-US" altLang="ko-KR" dirty="0"/>
              <a:t>: </a:t>
            </a:r>
            <a:r>
              <a:rPr lang="ko-KR" altLang="en-US" dirty="0"/>
              <a:t>데이터에 대한 정보를 제공하는 데이터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en-US" altLang="ko-KR" dirty="0">
                <a:solidFill>
                  <a:srgbClr val="00B050"/>
                </a:solidFill>
              </a:rPr>
              <a:t>title, style, link, script, meta</a:t>
            </a:r>
            <a:r>
              <a:rPr lang="en-US" altLang="ko-KR" dirty="0"/>
              <a:t> </a:t>
            </a:r>
            <a:r>
              <a:rPr lang="ko-KR" altLang="en-US" dirty="0"/>
              <a:t>에 대한 데이터로 화면에 표시되지 않음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title</a:t>
            </a:r>
            <a:r>
              <a:rPr lang="en-US" altLang="ko-KR" dirty="0"/>
              <a:t> : HTML </a:t>
            </a:r>
            <a:r>
              <a:rPr lang="ko-KR" altLang="en-US" dirty="0"/>
              <a:t>문서의 제목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en-US" altLang="ko-KR" dirty="0"/>
              <a:t> : HTML </a:t>
            </a:r>
            <a:r>
              <a:rPr lang="ko-KR" altLang="en-US" dirty="0"/>
              <a:t>문서의 </a:t>
            </a:r>
            <a:r>
              <a:rPr lang="en-US" altLang="ko-KR" dirty="0"/>
              <a:t>Style </a:t>
            </a:r>
            <a:r>
              <a:rPr lang="ko-KR" altLang="en-US" dirty="0"/>
              <a:t>정보 정의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link</a:t>
            </a:r>
            <a:r>
              <a:rPr lang="en-US" altLang="ko-KR" dirty="0"/>
              <a:t> : </a:t>
            </a:r>
            <a:r>
              <a:rPr lang="ko-KR" altLang="en-US" dirty="0"/>
              <a:t>외부 리소스와의 연결 정보를 정의</a:t>
            </a:r>
            <a:r>
              <a:rPr lang="en-US" altLang="ko-KR" dirty="0"/>
              <a:t>(CSS </a:t>
            </a:r>
            <a:r>
              <a:rPr lang="ko-KR" altLang="en-US" dirty="0"/>
              <a:t>파일 연계에 사용</a:t>
            </a:r>
            <a:r>
              <a:rPr lang="en-US" altLang="ko-KR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script</a:t>
            </a:r>
            <a:r>
              <a:rPr lang="en-US" altLang="ko-KR" dirty="0"/>
              <a:t> :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를 정의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meta</a:t>
            </a:r>
            <a:r>
              <a:rPr lang="en-US" altLang="ko-KR" dirty="0"/>
              <a:t> : </a:t>
            </a:r>
            <a:r>
              <a:rPr lang="ko-KR" altLang="en-US" dirty="0"/>
              <a:t>페이지 설명</a:t>
            </a:r>
            <a:r>
              <a:rPr lang="en-US" altLang="ko-KR" dirty="0"/>
              <a:t>,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화면 크기 등의 정보</a:t>
            </a:r>
            <a:r>
              <a:rPr lang="en-US" altLang="ko-KR" dirty="0"/>
              <a:t>. </a:t>
            </a:r>
            <a:r>
              <a:rPr lang="ko-KR" altLang="en-US" dirty="0"/>
              <a:t>주로 브라우저 또는 검색 엔진에서 사용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9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문서의 </a:t>
            </a:r>
            <a:r>
              <a:rPr lang="ko-KR" altLang="en-US" dirty="0">
                <a:solidFill>
                  <a:srgbClr val="ED7D31"/>
                </a:solidFill>
              </a:rPr>
              <a:t>실제 콘텐츠</a:t>
            </a:r>
            <a:r>
              <a:rPr lang="ko-KR" altLang="en-US" dirty="0"/>
              <a:t>를 정의하는 데 사용되는 태그</a:t>
            </a:r>
            <a:endParaRPr lang="en-US" altLang="ko-KR" dirty="0"/>
          </a:p>
          <a:p>
            <a:r>
              <a:rPr lang="ko-KR" altLang="en-US" dirty="0"/>
              <a:t>다양한 태그를 사용하여 웹 페이지의 구조를 설계할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17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76179-C220-2487-1A87-AB815966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수집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5EAC73-9124-F74C-0A24-A54441641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웹에서 데이터를 수집하는 방식에는 크게 두가지 방식이 존재</a:t>
            </a:r>
            <a:endParaRPr lang="en-US" altLang="ko-KR"/>
          </a:p>
          <a:p>
            <a:r>
              <a:rPr lang="en-US" altLang="ko-KR"/>
              <a:t>API(Application Programming Interface)</a:t>
            </a:r>
          </a:p>
          <a:p>
            <a:r>
              <a:rPr lang="ko-KR" altLang="en-US"/>
              <a:t>웹 크롤링</a:t>
            </a:r>
            <a:r>
              <a:rPr lang="en-US" altLang="ko-KR"/>
              <a:t>(Web Crawling)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A932CF-CB4B-8E1B-E798-5F632EEB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5B6EC85-CF26-0478-1618-D106A82FA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434367"/>
              </p:ext>
            </p:extLst>
          </p:nvPr>
        </p:nvGraphicFramePr>
        <p:xfrm>
          <a:off x="1152939" y="3108813"/>
          <a:ext cx="10068339" cy="3202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1235">
                  <a:extLst>
                    <a:ext uri="{9D8B030D-6E8A-4147-A177-3AD203B41FA5}">
                      <a16:colId xmlns:a16="http://schemas.microsoft.com/office/drawing/2014/main" val="4282655664"/>
                    </a:ext>
                  </a:extLst>
                </a:gridCol>
                <a:gridCol w="4204252">
                  <a:extLst>
                    <a:ext uri="{9D8B030D-6E8A-4147-A177-3AD203B41FA5}">
                      <a16:colId xmlns:a16="http://schemas.microsoft.com/office/drawing/2014/main" val="4124296215"/>
                    </a:ext>
                  </a:extLst>
                </a:gridCol>
                <a:gridCol w="4432852">
                  <a:extLst>
                    <a:ext uri="{9D8B030D-6E8A-4147-A177-3AD203B41FA5}">
                      <a16:colId xmlns:a16="http://schemas.microsoft.com/office/drawing/2014/main" val="2766277029"/>
                    </a:ext>
                  </a:extLst>
                </a:gridCol>
              </a:tblGrid>
              <a:tr h="53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항목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API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웹 크롤링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353472"/>
                  </a:ext>
                </a:extLst>
              </a:tr>
              <a:tr h="53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 제공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공식적으로 제공하는 데이터 인터페이스 사용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웹 페이지의 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HTML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을 직접 파싱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58363"/>
                  </a:ext>
                </a:extLst>
              </a:tr>
              <a:tr h="53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작동 방식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서버로 요청 → 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JSON 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응답 처리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HTTP 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요청 → 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HTML 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분석 후 데이터 추출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05407"/>
                  </a:ext>
                </a:extLst>
              </a:tr>
              <a:tr h="53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장점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신뢰도 높고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빠르고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사용이 편리함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API 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없이도 원하는 데이터 추출 가능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113975"/>
                  </a:ext>
                </a:extLst>
              </a:tr>
              <a:tr h="53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단점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사용량 제한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API 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제공 범위 제한적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느리고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HTML 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구조 변경 시 코드 수정 필요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59864"/>
                  </a:ext>
                </a:extLst>
              </a:tr>
              <a:tr h="53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</a:t>
                      </a: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공식적으로 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API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 제공될 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API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 없거나 추가 데이터가 필요할 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41" marR="8241" marT="824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078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126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en-US" altLang="ko-KR" dirty="0">
                <a:solidFill>
                  <a:schemeClr val="accent2"/>
                </a:solidFill>
              </a:rPr>
              <a:t>(Element)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9F872-F0B6-F0D0-99AD-72B31EA08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63" y="1555997"/>
            <a:ext cx="7516274" cy="2476846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58553"/>
            <a:ext cx="10806953" cy="18108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요소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(Element)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시작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(Opening tag)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종료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(Closing tag)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그리고 태그 사이에 위치한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내용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(Content)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955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G마켓 산스 TTF Medium" panose="02000000000000000000" pitchFamily="2" charset="-127"/>
              </a:rPr>
              <a:t>Nested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082" y="1529112"/>
            <a:ext cx="6696634" cy="4970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B050"/>
                </a:solidFill>
                <a:effectLst/>
              </a:rPr>
              <a:t>&lt;html&gt;&lt;/html&gt;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웹페이지를 구성하는 모든 요소들을 포함한다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예제를 보면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&lt;html&gt;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&lt;body&gt;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포함하며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&lt;head&gt;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&lt;meta&gt; </a:t>
            </a:r>
            <a:r>
              <a:rPr lang="ko-KR" altLang="en-US" b="0" i="0" dirty="0">
                <a:effectLst/>
              </a:rPr>
              <a:t>와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&lt;title&gt;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요소를 </a:t>
            </a:r>
            <a:r>
              <a:rPr lang="en-US" altLang="ko-KR" b="0" i="0" dirty="0">
                <a:solidFill>
                  <a:schemeClr val="accent1"/>
                </a:solidFill>
                <a:effectLst/>
              </a:rPr>
              <a:t>&lt;body&gt;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요소는 </a:t>
            </a:r>
            <a:r>
              <a:rPr lang="en-US" altLang="ko-KR" b="0" i="0" dirty="0">
                <a:solidFill>
                  <a:srgbClr val="00B050"/>
                </a:solidFill>
                <a:effectLst/>
              </a:rPr>
              <a:t>&lt;h1&gt;, &lt;p&gt;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포함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중첩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부모자식 관계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웹페이지의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구조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(structure)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표현한다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9B1002-B4C4-0069-28BA-3DC7BC0D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9" y="1936021"/>
            <a:ext cx="4253505" cy="310390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735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A0D5F8-C883-F037-9A97-1B9DB1DA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89950"/>
            <a:ext cx="9753600" cy="543246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81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8D7F65-5ED3-1966-4ECF-B4E67486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355445"/>
            <a:ext cx="4696968" cy="28640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9F053D-FF51-68E7-6526-ACD8B6E07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" y="3404285"/>
            <a:ext cx="4696968" cy="28823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D29371-E34B-849B-57FF-EF25F2B8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251" y="355445"/>
            <a:ext cx="4667187" cy="2835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05897B-A408-5BFA-344E-9285FCF0D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284" y="3404285"/>
            <a:ext cx="4547120" cy="276267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27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빈 요소</a:t>
            </a:r>
            <a:r>
              <a:rPr lang="en-US" altLang="ko-KR" dirty="0">
                <a:solidFill>
                  <a:schemeClr val="accent2"/>
                </a:solidFill>
              </a:rPr>
              <a:t>(Empty)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058" y="1690688"/>
            <a:ext cx="6893859" cy="4970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내용이 없는 요소</a:t>
            </a:r>
            <a:r>
              <a:rPr lang="en-US" altLang="ko-KR" dirty="0"/>
              <a:t>(</a:t>
            </a:r>
            <a:r>
              <a:rPr lang="ko-KR" altLang="en-US" dirty="0"/>
              <a:t>가질 수 없거나</a:t>
            </a:r>
            <a:r>
              <a:rPr lang="en-US" altLang="ko-KR" dirty="0"/>
              <a:t>, </a:t>
            </a:r>
            <a:r>
              <a:rPr lang="ko-KR" altLang="en-US" dirty="0"/>
              <a:t>필요 </a:t>
            </a:r>
            <a:r>
              <a:rPr lang="en-US" altLang="ko-KR" dirty="0"/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빈 요소는 내용이 없으며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속성만 소유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번 라인의 </a:t>
            </a:r>
            <a:r>
              <a:rPr lang="en-US" altLang="ko-KR" dirty="0">
                <a:solidFill>
                  <a:srgbClr val="00B050"/>
                </a:solidFill>
              </a:rPr>
              <a:t>&lt;meta&gt; </a:t>
            </a:r>
            <a:r>
              <a:rPr lang="ko-KR" altLang="en-US" dirty="0"/>
              <a:t>가 빈 요소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검색 키워드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 </a:t>
            </a:r>
            <a:r>
              <a:rPr lang="ko-KR" altLang="en-US" dirty="0"/>
              <a:t>등의 데이터를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&lt;input&gt;, &lt;link&gt;, &lt;meta&gt; </a:t>
            </a:r>
            <a:r>
              <a:rPr lang="ko-KR" altLang="en-US" dirty="0"/>
              <a:t>등이 존재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F8008-0E33-525D-FE5B-C271A5F2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" y="1942622"/>
            <a:ext cx="3877216" cy="28293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484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948837-3986-5342-CDFF-ADF40569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46" y="695377"/>
            <a:ext cx="9403508" cy="478144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15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(Attribute)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8821036-62BB-D3D1-D286-42D12EAF1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" y="4112339"/>
            <a:ext cx="11098304" cy="24856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(Attribute)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이란 요소의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성질</a:t>
            </a:r>
            <a:r>
              <a:rPr lang="en-US" altLang="ko-KR" b="0" i="0" dirty="0">
                <a:solidFill>
                  <a:srgbClr val="0070C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특징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을 정의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요소에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추가적 정보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예를 들어 이미지 파일의 경로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크기 등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제공한다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31F5-B30F-2874-4B5C-1AE628B13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8" y="1477176"/>
            <a:ext cx="7912100" cy="24856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4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&lt;h1~6&gt;&lt;/h1~6&gt;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제목을 뜻하는 </a:t>
            </a:r>
            <a:r>
              <a:rPr lang="en-US" altLang="ko-KR" dirty="0">
                <a:solidFill>
                  <a:srgbClr val="0070C0"/>
                </a:solidFill>
              </a:rPr>
              <a:t>Heading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h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자동 줄 바꿈</a:t>
            </a:r>
            <a:r>
              <a:rPr lang="en-US" altLang="ko-KR" dirty="0">
                <a:solidFill>
                  <a:schemeClr val="accent2"/>
                </a:solidFill>
              </a:rPr>
              <a:t>! </a:t>
            </a:r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/>
              <a:t>제목이니까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HTML </a:t>
            </a:r>
            <a:r>
              <a:rPr lang="ko-KR" altLang="en-US" dirty="0"/>
              <a:t>문서에는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h1 </a:t>
            </a:r>
            <a:r>
              <a:rPr lang="ko-KR" altLang="en-US" dirty="0">
                <a:solidFill>
                  <a:schemeClr val="accent2"/>
                </a:solidFill>
              </a:rPr>
              <a:t>태그를 권장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웹 검색 엔진이 제일 먼저 검색하는 태그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209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본문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  <a:latin typeface="G마켓 산스 TTF Medium" panose="02000000000000000000" pitchFamily="2" charset="-127"/>
              </a:rPr>
              <a:t>&lt;p&gt;&lt;/p&gt;</a:t>
            </a:r>
            <a:endParaRPr lang="ko-KR" altLang="en-US" dirty="0">
              <a:solidFill>
                <a:srgbClr val="00B050"/>
              </a:solidFill>
              <a:latin typeface="G마켓 산스 TTF Medium" panose="02000000000000000000" pitchFamily="2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본문을 뜻하는 </a:t>
            </a:r>
            <a:r>
              <a:rPr lang="en-US" altLang="ko-KR" dirty="0">
                <a:solidFill>
                  <a:schemeClr val="accent2"/>
                </a:solidFill>
              </a:rPr>
              <a:t>paragraph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본문을 적기 위한 태그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581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줄 바꿈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과연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/>
              <a:t>은 무엇의 약자 일까요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줄을 바꿔 준답니다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09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B7E5-4862-A54D-EF08-FDBB6699F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DA4E45-C08B-0331-AB4F-D822A80B6ABA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</a:t>
            </a:r>
            <a:endParaRPr lang="ko-KR" altLang="en-US" sz="6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55CE8-CFD6-FABF-A358-17F17118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30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346868"/>
            <a:ext cx="10515600" cy="1325563"/>
          </a:xfrm>
        </p:spPr>
        <p:txBody>
          <a:bodyPr/>
          <a:lstStyle/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00B050"/>
                </a:solidFill>
              </a:rPr>
              <a:t> 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&lt;ul&gt;: </a:t>
            </a:r>
            <a:r>
              <a:rPr lang="ko-KR" altLang="en-US" dirty="0"/>
              <a:t>순서 없는 목록 </a:t>
            </a:r>
            <a:r>
              <a:rPr lang="en-US" altLang="ko-KR" dirty="0"/>
              <a:t>(unordered list)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&lt;ol&gt;: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순서 있는 목록 </a:t>
            </a:r>
            <a:r>
              <a:rPr lang="en-US" altLang="ko-KR" dirty="0"/>
              <a:t>(ordered list)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2690515"/>
            <a:ext cx="5489855" cy="348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28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 줄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수평으로 된 줄을 그어 줍니다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050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꾸미기 태그들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&lt;b&gt;&lt;/b&gt; </a:t>
            </a:r>
            <a:r>
              <a:rPr lang="en-US" altLang="ko-KR" dirty="0"/>
              <a:t>: </a:t>
            </a:r>
            <a:r>
              <a:rPr lang="ko-KR" altLang="en-US" dirty="0"/>
              <a:t>두껍게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&lt;strong&gt;&lt;/strong&gt;</a:t>
            </a:r>
            <a:r>
              <a:rPr lang="en-US" altLang="ko-KR" dirty="0"/>
              <a:t> : </a:t>
            </a:r>
            <a:r>
              <a:rPr lang="ko-KR" altLang="en-US" dirty="0"/>
              <a:t>두껍게</a:t>
            </a:r>
            <a:r>
              <a:rPr lang="en-US" altLang="ko-KR" dirty="0"/>
              <a:t>! +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한</a:t>
            </a:r>
            <a:r>
              <a:rPr lang="ko-KR" altLang="en-US" dirty="0"/>
              <a:t> 의미를 지님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이탤릭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em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em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Emphasized, </a:t>
            </a:r>
            <a:r>
              <a:rPr lang="ko-KR" altLang="en-US" dirty="0"/>
              <a:t>강조</a:t>
            </a:r>
            <a:r>
              <a:rPr lang="en-US" altLang="ko-KR" dirty="0"/>
              <a:t>! </a:t>
            </a:r>
            <a:r>
              <a:rPr lang="ko-KR" altLang="en-US" dirty="0"/>
              <a:t>기울여서 표시됨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&lt;del&gt;&lt;/del&gt;</a:t>
            </a:r>
            <a:r>
              <a:rPr lang="en-US" altLang="ko-KR" dirty="0"/>
              <a:t> : </a:t>
            </a:r>
            <a:r>
              <a:rPr lang="ko-KR" altLang="en-US" dirty="0"/>
              <a:t>중간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&lt;u&gt;&lt;/u&gt;</a:t>
            </a:r>
            <a:r>
              <a:rPr lang="en-US" altLang="ko-KR" dirty="0"/>
              <a:t> : </a:t>
            </a:r>
            <a:r>
              <a:rPr lang="ko-KR" altLang="en-US" dirty="0"/>
              <a:t>밑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394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넣어주는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이미지</a:t>
            </a:r>
            <a:r>
              <a:rPr lang="ko-KR" altLang="en-US" dirty="0"/>
              <a:t>를 넣을 때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 값 중 하나인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src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이미지 로드가 안될 경우 </a:t>
            </a:r>
            <a:r>
              <a:rPr lang="en-US" altLang="ko-KR" dirty="0">
                <a:solidFill>
                  <a:schemeClr val="accent2"/>
                </a:solidFill>
              </a:rPr>
              <a:t>alt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ko-KR" altLang="en-US" dirty="0"/>
              <a:t>이 중요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파일을 직접 가져오기</a:t>
            </a:r>
            <a:r>
              <a:rPr lang="en-US" altLang="ko-KR" dirty="0"/>
              <a:t>, </a:t>
            </a:r>
            <a:r>
              <a:rPr lang="ko-KR" altLang="en-US" dirty="0"/>
              <a:t>인터넷 주소에서 가져오기 등등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661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chemeClr val="accent2"/>
                </a:solidFill>
              </a:rPr>
              <a:t>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Anchor </a:t>
            </a:r>
            <a:r>
              <a:rPr lang="ko-KR" altLang="en-US" dirty="0"/>
              <a:t>의 약자인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값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href</a:t>
            </a:r>
            <a:r>
              <a:rPr lang="en-US" altLang="ko-KR" dirty="0"/>
              <a:t> : Hypertext Reference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이동할 페이지의 링크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target</a:t>
            </a:r>
            <a:r>
              <a:rPr lang="en-US" altLang="ko-KR" dirty="0"/>
              <a:t> : </a:t>
            </a:r>
            <a:r>
              <a:rPr lang="ko-KR" altLang="en-US" dirty="0"/>
              <a:t>링크 된 문서를 열었을 때 문서가 열릴 위치 표시</a:t>
            </a:r>
            <a:endParaRPr lang="en-US" altLang="ko-KR" dirty="0"/>
          </a:p>
          <a:p>
            <a:pPr lvl="2"/>
            <a:r>
              <a:rPr lang="en-US" altLang="ko-KR" dirty="0"/>
              <a:t>_blank : </a:t>
            </a:r>
            <a:r>
              <a:rPr lang="ko-KR" altLang="en-US" dirty="0"/>
              <a:t>새로운 탭에서</a:t>
            </a:r>
            <a:endParaRPr lang="en-US" altLang="ko-KR" dirty="0"/>
          </a:p>
          <a:p>
            <a:pPr lvl="2"/>
            <a:r>
              <a:rPr lang="en-US" altLang="ko-KR" dirty="0"/>
              <a:t>_self : </a:t>
            </a:r>
            <a:r>
              <a:rPr lang="ko-KR" altLang="en-US" dirty="0"/>
              <a:t>현재 탭에서 </a:t>
            </a:r>
            <a:r>
              <a:rPr lang="en-US" altLang="ko-KR" dirty="0"/>
              <a:t>(</a:t>
            </a:r>
            <a:r>
              <a:rPr lang="ko-KR" altLang="en-US" dirty="0"/>
              <a:t>기본 값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619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range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file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/>
              <a:t>, type=“button”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버튼을 생성</a:t>
            </a:r>
            <a:endParaRPr lang="en-US" altLang="ko-KR" dirty="0"/>
          </a:p>
          <a:p>
            <a:r>
              <a:rPr lang="ko-KR" altLang="en-US" dirty="0"/>
              <a:t>주로 특정 기능을 수행 시킬 때 사용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949" y="3900473"/>
            <a:ext cx="6995851" cy="5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12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텍스트</a:t>
            </a:r>
            <a:r>
              <a:rPr lang="en-US" altLang="ko-KR" dirty="0"/>
              <a:t>, type=“text”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입력 값을 받는 폼을 생성</a:t>
            </a:r>
            <a:endParaRPr lang="en-US" altLang="ko-KR" dirty="0"/>
          </a:p>
          <a:p>
            <a:r>
              <a:rPr lang="ko-KR" altLang="en-US" dirty="0"/>
              <a:t>우리가 입력하는 </a:t>
            </a:r>
            <a:r>
              <a:rPr lang="en-US" altLang="ko-KR" dirty="0"/>
              <a:t>ID </a:t>
            </a:r>
            <a:r>
              <a:rPr lang="ko-KR" altLang="en-US" dirty="0"/>
              <a:t>입력 부분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텍스트 값을 입력 받아 전달하는 기능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032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패스워드</a:t>
            </a:r>
            <a:r>
              <a:rPr lang="en-US" altLang="ko-KR" dirty="0"/>
              <a:t>, type=“password”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비밀번호 값을 받는 폼을 생성</a:t>
            </a:r>
            <a:endParaRPr lang="en-US" altLang="ko-KR" dirty="0"/>
          </a:p>
          <a:p>
            <a:r>
              <a:rPr lang="ko-KR" altLang="en-US" dirty="0"/>
              <a:t>입력 값을 자동으로 안보이게 처리</a:t>
            </a:r>
            <a:endParaRPr lang="en-US" altLang="ko-KR" dirty="0"/>
          </a:p>
          <a:p>
            <a:r>
              <a:rPr lang="ko-KR" altLang="en-US" dirty="0"/>
              <a:t>중요 </a:t>
            </a:r>
            <a:r>
              <a:rPr lang="en-US" altLang="ko-KR" dirty="0"/>
              <a:t>or</a:t>
            </a:r>
            <a:r>
              <a:rPr lang="ko-KR" altLang="en-US" dirty="0"/>
              <a:t> 비밀 텍스트 값을 전달하는 기능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213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체크 박스</a:t>
            </a:r>
            <a:r>
              <a:rPr lang="en-US" altLang="ko-KR" dirty="0"/>
              <a:t>, type=“checkbox”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여러 개를 선택 가능</a:t>
            </a:r>
            <a:r>
              <a:rPr lang="ko-KR" altLang="en-US" dirty="0"/>
              <a:t>한 체크 박스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체크 박스의 이름</a:t>
            </a:r>
            <a:r>
              <a:rPr lang="en-US" altLang="ko-KR" dirty="0"/>
              <a:t>, </a:t>
            </a:r>
            <a:r>
              <a:rPr lang="ko-KR" altLang="en-US" dirty="0"/>
              <a:t>같은 분류의 체크 박스는 같은 이름으로 설정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체크 박스가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</a:t>
            </a:r>
            <a:r>
              <a:rPr lang="en-US" altLang="ko-KR" dirty="0"/>
              <a:t> 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21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6F689-13F8-EE70-4BB8-ED62C2D1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API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F300CA-1778-284D-7FFF-E8929903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altLang="ko-KR"/>
              <a:t>API(Application Programming Interface)</a:t>
            </a:r>
            <a:r>
              <a:rPr lang="ko-KR" altLang="en-US"/>
              <a:t>란</a:t>
            </a:r>
            <a:r>
              <a:rPr lang="en-US" altLang="ko-KR"/>
              <a:t>?</a:t>
            </a:r>
          </a:p>
          <a:p>
            <a:r>
              <a:rPr lang="ko-KR" altLang="en-US"/>
              <a:t>응용 프로그램이 서로 데이터를 주고받는 방법을 제공하는 인터페이스</a:t>
            </a:r>
            <a:endParaRPr lang="en-US" altLang="ko-KR"/>
          </a:p>
          <a:p>
            <a:r>
              <a:rPr lang="ko-KR" altLang="en-US"/>
              <a:t>특정 데이터 제공자가 정해진 규격으로 데이터를 전달</a:t>
            </a:r>
            <a:r>
              <a:rPr lang="en-US" altLang="ko-KR"/>
              <a:t>(JSON or XML)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예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날씨 정보 제공 </a:t>
            </a:r>
            <a:r>
              <a:rPr lang="en-US" altLang="ko-KR"/>
              <a:t>API (ex: </a:t>
            </a:r>
            <a:r>
              <a:rPr lang="en-US" altLang="ko-KR">
                <a:hlinkClick r:id="rId3"/>
              </a:rPr>
              <a:t>OpenWeatherMap</a:t>
            </a:r>
            <a:r>
              <a:rPr lang="en-US" altLang="ko-KR"/>
              <a:t> API)</a:t>
            </a:r>
          </a:p>
          <a:p>
            <a:pPr lvl="1"/>
            <a:r>
              <a:rPr lang="ko-KR" altLang="en-US"/>
              <a:t>소셜 미디어 </a:t>
            </a:r>
            <a:r>
              <a:rPr lang="en-US" altLang="ko-KR"/>
              <a:t>API (ex: </a:t>
            </a:r>
            <a:r>
              <a:rPr lang="en-US" altLang="ko-KR">
                <a:hlinkClick r:id="rId4"/>
              </a:rPr>
              <a:t>Instagram</a:t>
            </a:r>
            <a:r>
              <a:rPr lang="en-US" altLang="ko-KR"/>
              <a:t> API)</a:t>
            </a:r>
          </a:p>
          <a:p>
            <a:pPr lvl="1"/>
            <a:r>
              <a:rPr lang="ko-KR" altLang="en-US">
                <a:hlinkClick r:id="rId5"/>
              </a:rPr>
              <a:t>구글 지도 </a:t>
            </a:r>
            <a:r>
              <a:rPr lang="en-US" altLang="ko-KR"/>
              <a:t>API</a:t>
            </a:r>
          </a:p>
          <a:p>
            <a:pPr lvl="1"/>
            <a:r>
              <a:rPr lang="ko-KR" altLang="en-US"/>
              <a:t>내 서버에서 내 클라이언트로 </a:t>
            </a:r>
            <a:r>
              <a:rPr lang="en-US" altLang="ko-KR"/>
              <a:t>API </a:t>
            </a:r>
            <a:r>
              <a:rPr lang="ko-KR" altLang="en-US"/>
              <a:t>제공</a:t>
            </a:r>
            <a:r>
              <a:rPr lang="en-US" altLang="ko-KR"/>
              <a:t>(</a:t>
            </a:r>
            <a:r>
              <a:rPr lang="ko-KR" altLang="en-US"/>
              <a:t>프론트엔드</a:t>
            </a:r>
            <a:r>
              <a:rPr lang="en-US" altLang="ko-KR"/>
              <a:t>-</a:t>
            </a:r>
            <a:r>
              <a:rPr lang="ko-KR" altLang="en-US"/>
              <a:t>백엔드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5F1CD-8988-ACCC-8EB4-A6DA8825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302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라디오 버튼</a:t>
            </a:r>
            <a:r>
              <a:rPr lang="en-US" altLang="ko-KR" dirty="0"/>
              <a:t>, type=“radio”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하나만 선택 가능</a:t>
            </a:r>
            <a:r>
              <a:rPr lang="ko-KR" altLang="en-US" dirty="0"/>
              <a:t>한 라디오 버튼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라디오 버튼의 이름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en-US" altLang="ko-KR" dirty="0"/>
              <a:t>name </a:t>
            </a:r>
            <a:r>
              <a:rPr lang="ko-KR" altLang="en-US" dirty="0"/>
              <a:t>을 가지는 라디오 버튼은 하나만 선택이 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하나를 선택하면 다른 선택 값이 취소 됨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라디오 버튼이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 </a:t>
            </a:r>
            <a:r>
              <a:rPr lang="en-US" altLang="ko-KR" dirty="0"/>
              <a:t>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015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날짜 선택</a:t>
            </a:r>
            <a:r>
              <a:rPr lang="en-US" altLang="ko-KR" dirty="0"/>
              <a:t>, type=“date”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특정 날짜</a:t>
            </a:r>
            <a:r>
              <a:rPr lang="en-US" altLang="ko-KR" dirty="0"/>
              <a:t>(</a:t>
            </a:r>
            <a:r>
              <a:rPr lang="ko-KR" altLang="en-US" dirty="0"/>
              <a:t>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를 선택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Name : </a:t>
            </a:r>
            <a:r>
              <a:rPr lang="ko-KR" altLang="en-US" dirty="0"/>
              <a:t>날짜 선택 폼 이름</a:t>
            </a:r>
            <a:endParaRPr lang="en-US" altLang="ko-KR" dirty="0"/>
          </a:p>
          <a:p>
            <a:r>
              <a:rPr lang="en-US" altLang="ko-KR" dirty="0"/>
              <a:t>type=“datetime-local”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시간 까지 선택</a:t>
            </a:r>
            <a:r>
              <a:rPr lang="ko-KR" altLang="en-US" dirty="0"/>
              <a:t> 가능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기존은 </a:t>
            </a:r>
            <a:r>
              <a:rPr lang="en-US" altLang="ko-KR" dirty="0">
                <a:solidFill>
                  <a:srgbClr val="0070C0"/>
                </a:solidFill>
              </a:rPr>
              <a:t>“datetime”</a:t>
            </a:r>
            <a:r>
              <a:rPr lang="en-US" altLang="ko-KR" dirty="0"/>
              <a:t> </a:t>
            </a:r>
            <a:r>
              <a:rPr lang="ko-KR" altLang="en-US" dirty="0"/>
              <a:t>을 사용하였으나 시간은 시간대의 영향을 받기 때문에 정확한 데이터 값 전달이 불가능 하여 지금은 사용 </a:t>
            </a:r>
            <a:r>
              <a:rPr lang="en-US" altLang="ko-KR" dirty="0"/>
              <a:t>X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668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ko-KR" altLang="en-US" dirty="0"/>
              <a:t>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690688"/>
            <a:ext cx="11260802" cy="4386609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선택 메뉴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드롭 다운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 </a:t>
            </a:r>
            <a:r>
              <a:rPr lang="en-US" altLang="ko-KR" dirty="0"/>
              <a:t>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Selected</a:t>
            </a:r>
            <a:r>
              <a:rPr lang="en-US" altLang="ko-KR" dirty="0"/>
              <a:t>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Label </a:t>
            </a:r>
            <a:r>
              <a:rPr lang="en-US" altLang="ko-KR" dirty="0"/>
              <a:t>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Disabled</a:t>
            </a:r>
            <a:r>
              <a:rPr lang="en-US" altLang="ko-KR" dirty="0"/>
              <a:t>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테이블을 만들자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ACB48E0-8170-9F85-5EB8-19F8545A0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99" y="1690688"/>
            <a:ext cx="11260802" cy="46378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표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만들 때 사용하는 태그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먼저 행을 쓰고 행의 자식 요소로 칸을 넣어주는 것이 기본</a:t>
            </a:r>
            <a:r>
              <a:rPr lang="en-US" altLang="ko-KR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&lt;table&gt;</a:t>
            </a:r>
            <a:r>
              <a:rPr lang="en-US" altLang="ko-KR" dirty="0"/>
              <a:t> : </a:t>
            </a:r>
            <a:r>
              <a:rPr lang="ko-KR" altLang="en-US" dirty="0"/>
              <a:t>표를 감싸는 태그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&lt;tr&gt;</a:t>
            </a:r>
            <a:r>
              <a:rPr lang="en-US" altLang="ko-KR" dirty="0"/>
              <a:t> :</a:t>
            </a:r>
            <a:r>
              <a:rPr lang="ko-KR" altLang="en-US" dirty="0"/>
              <a:t> 표 내부의 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th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행 내부의 제목 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&lt;td&gt;</a:t>
            </a:r>
            <a:r>
              <a:rPr lang="en-US" altLang="ko-KR" dirty="0"/>
              <a:t> : </a:t>
            </a:r>
            <a:r>
              <a:rPr lang="ko-KR" altLang="en-US" dirty="0"/>
              <a:t>행 내부의 일반 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776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3. 이미지와 테이블 | HTML 프로그래밍 기초">
            <a:extLst>
              <a:ext uri="{FF2B5EF4-FFF2-40B4-BE49-F238E27FC236}">
                <a16:creationId xmlns:a16="http://schemas.microsoft.com/office/drawing/2014/main" id="{2DA3AEF2-D476-B069-7094-2B7300425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693435"/>
            <a:ext cx="10677525" cy="54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609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45C81-A955-36CC-4F01-ADAC0D17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&lt;table&gt;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7123F-B1F4-FA93-5FAF-675654DC3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&lt;table&gt;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border</a:t>
            </a:r>
            <a:r>
              <a:rPr lang="en-US" altLang="ko-KR" dirty="0"/>
              <a:t> : </a:t>
            </a:r>
            <a:r>
              <a:rPr lang="ko-KR" altLang="en-US" dirty="0"/>
              <a:t>테두리 두께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Arial Rounded MT Bold" panose="020F0704030504030204" pitchFamily="34" charset="0"/>
              </a:rPr>
              <a:t>cellspacing</a:t>
            </a:r>
            <a:r>
              <a:rPr lang="en-US" altLang="ko-KR" dirty="0">
                <a:latin typeface="Arial Rounded MT Bold" panose="020F0704030504030204" pitchFamily="34" charset="0"/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테두리 간격 사이의 너비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Arial Rounded MT Bold" panose="020F0704030504030204" pitchFamily="34" charset="0"/>
              </a:rPr>
              <a:t>cellpadding</a:t>
            </a:r>
            <a:r>
              <a:rPr lang="en-US" altLang="ko-KR" dirty="0"/>
              <a:t> : </a:t>
            </a:r>
            <a:r>
              <a:rPr lang="ko-KR" altLang="en-US" dirty="0"/>
              <a:t>셀 내부의 간격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align</a:t>
            </a:r>
            <a:r>
              <a:rPr lang="en-US" altLang="ko-KR" dirty="0"/>
              <a:t> : </a:t>
            </a:r>
            <a:r>
              <a:rPr lang="ko-KR" altLang="en-US" dirty="0"/>
              <a:t>테이블 정렬 속성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width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와 </a:t>
            </a:r>
            <a:r>
              <a:rPr lang="en-US" altLang="ko-KR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height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테이블의 너비와 높이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Arial Rounded MT Bold" panose="020F0704030504030204" pitchFamily="34" charset="0"/>
              </a:rPr>
              <a:t>bgcolor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와 </a:t>
            </a:r>
            <a:r>
              <a:rPr lang="en-US" altLang="ko-KR" dirty="0" err="1">
                <a:solidFill>
                  <a:schemeClr val="accent2"/>
                </a:solidFill>
                <a:latin typeface="Arial Rounded MT Bold" panose="020F0704030504030204" pitchFamily="34" charset="0"/>
              </a:rPr>
              <a:t>bordercolor</a:t>
            </a:r>
            <a:r>
              <a:rPr lang="en-US" altLang="ko-KR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테이블 배경색과</a:t>
            </a:r>
            <a:r>
              <a:rPr lang="en-US" altLang="ko-KR" dirty="0"/>
              <a:t>, </a:t>
            </a:r>
            <a:r>
              <a:rPr lang="ko-KR" altLang="en-US" dirty="0"/>
              <a:t>테두리 색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5749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&lt;td&gt; 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&lt;td&gt;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Arial Rounded MT Bold" panose="020F0704030504030204" pitchFamily="34" charset="0"/>
              </a:rPr>
              <a:t>colspan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열의 수 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Arial Rounded MT Bold" panose="020F0704030504030204" pitchFamily="34" charset="0"/>
              </a:rPr>
              <a:t>rowspan</a:t>
            </a:r>
            <a:r>
              <a:rPr lang="en-US" altLang="ko-KR" dirty="0"/>
              <a:t> : </a:t>
            </a:r>
            <a:r>
              <a:rPr lang="ko-KR" altLang="en-US" dirty="0"/>
              <a:t>해당 칸이 점유하는 행의 수 지정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380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0197F-14AE-9F2F-0E3D-566408AF7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A8A587-7F8D-9B0B-8799-F976D58A9BF8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CSS</a:t>
            </a:r>
            <a:endParaRPr lang="ko-KR" altLang="en-US" sz="6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F413D-B399-B47E-A85B-91E3FC5C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856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(Cascading Style Sheet)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3" y="1850338"/>
            <a:ext cx="10515600" cy="38461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웹 페이지를 디자인하기위해 사용하는 언어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6B043-3504-4302-9525-2101E7FCDAE3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637" y="3636468"/>
            <a:ext cx="1737526" cy="24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5397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247397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프론트엔드와 백엔드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805912" y="2066786"/>
            <a:ext cx="10396896" cy="3411865"/>
            <a:chOff x="1220968" y="2438799"/>
            <a:chExt cx="9286883" cy="304760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792C72C-5461-86A9-845C-ECAB35E48A81}"/>
                </a:ext>
              </a:extLst>
            </p:cNvPr>
            <p:cNvGrpSpPr/>
            <p:nvPr/>
          </p:nvGrpSpPr>
          <p:grpSpPr>
            <a:xfrm>
              <a:off x="1220968" y="2438799"/>
              <a:ext cx="9192126" cy="3014487"/>
              <a:chOff x="1384300" y="2431162"/>
              <a:chExt cx="9192126" cy="3014487"/>
            </a:xfrm>
          </p:grpSpPr>
          <p:pic>
            <p:nvPicPr>
              <p:cNvPr id="7" name="그림 6" descr="텍스트, 화면, 어두운, 장치이(가) 표시된 사진&#10;&#10;자동 생성된 설명">
                <a:extLst>
                  <a:ext uri="{FF2B5EF4-FFF2-40B4-BE49-F238E27FC236}">
                    <a16:creationId xmlns:a16="http://schemas.microsoft.com/office/drawing/2014/main" id="{71E62020-5A6D-F78E-DA1B-27714D792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4300" y="2431162"/>
                <a:ext cx="9192126" cy="2613083"/>
              </a:xfrm>
              <a:prstGeom prst="rect">
                <a:avLst/>
              </a:prstGeom>
            </p:spPr>
          </p:pic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DCABFA1-5FB8-BD44-1BFF-67022704B415}"/>
                  </a:ext>
                </a:extLst>
              </p:cNvPr>
              <p:cNvSpPr/>
              <p:nvPr/>
            </p:nvSpPr>
            <p:spPr>
              <a:xfrm>
                <a:off x="4197350" y="5136882"/>
                <a:ext cx="927100" cy="308767"/>
              </a:xfrm>
              <a:prstGeom prst="roundRect">
                <a:avLst/>
              </a:prstGeom>
              <a:solidFill>
                <a:srgbClr val="F9A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React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4C0B9536-148A-1634-889F-4ECB9DF6EFEB}"/>
                  </a:ext>
                </a:extLst>
              </p:cNvPr>
              <p:cNvSpPr/>
              <p:nvPr/>
            </p:nvSpPr>
            <p:spPr>
              <a:xfrm>
                <a:off x="6880225" y="5136882"/>
                <a:ext cx="1003300" cy="308767"/>
              </a:xfrm>
              <a:prstGeom prst="roundRect">
                <a:avLst/>
              </a:prstGeom>
              <a:solidFill>
                <a:srgbClr val="F9A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Express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105CA76B-0C07-DB08-12C7-7C8FD01D96A1}"/>
                  </a:ext>
                </a:extLst>
              </p:cNvPr>
              <p:cNvSpPr/>
              <p:nvPr/>
            </p:nvSpPr>
            <p:spPr>
              <a:xfrm>
                <a:off x="9573126" y="5136881"/>
                <a:ext cx="1003300" cy="308767"/>
              </a:xfrm>
              <a:prstGeom prst="roundRect">
                <a:avLst/>
              </a:prstGeom>
              <a:solidFill>
                <a:srgbClr val="F9A1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MySQL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3828081" y="5098942"/>
              <a:ext cx="6679770" cy="387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13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선택자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선택자니까</a:t>
            </a:r>
            <a:r>
              <a:rPr lang="en-US" altLang="ko-KR" dirty="0"/>
              <a:t> </a:t>
            </a:r>
            <a:r>
              <a:rPr lang="ko-KR" altLang="en-US" dirty="0"/>
              <a:t>기본적인 </a:t>
            </a:r>
            <a:r>
              <a:rPr lang="ko-KR" altLang="en-US" dirty="0" err="1"/>
              <a:t>선택자겠죠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별도의 테크닉 없이</a:t>
            </a:r>
            <a:r>
              <a:rPr lang="en-US" altLang="ko-KR" dirty="0"/>
              <a:t>, </a:t>
            </a:r>
            <a:r>
              <a:rPr lang="ko-KR" altLang="en-US" dirty="0"/>
              <a:t>순수하게 무엇인가를 호출 할 때 사용합니다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전체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태그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Class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ID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19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E1A3F-C33C-C6F0-A22D-77017654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76" y="334974"/>
            <a:ext cx="9261282" cy="603565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44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4BE83-ECC7-4C63-6FD0-84E6B8DA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6" y="179603"/>
            <a:ext cx="9045032" cy="612472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7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8A1355-E6CE-15FE-C4E8-F1902134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51" y="91105"/>
            <a:ext cx="9710579" cy="626015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84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205F26-95D0-5086-8310-925723B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96" y="272001"/>
            <a:ext cx="9236276" cy="603690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952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3677621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7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복합 선택자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특수한 요소를 호출하고 싶을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기본 선택자만으로는 선택이 불가능한 경우에 사용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일치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자식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후손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일반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88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4D99CE-77F8-2744-6AC2-DAB52651E98B}"/>
              </a:ext>
            </a:extLst>
          </p:cNvPr>
          <p:cNvGrpSpPr/>
          <p:nvPr/>
        </p:nvGrpSpPr>
        <p:grpSpPr>
          <a:xfrm>
            <a:off x="431133" y="533517"/>
            <a:ext cx="9897855" cy="5857951"/>
            <a:chOff x="431133" y="533517"/>
            <a:chExt cx="9897855" cy="5857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87644-7C53-7A51-BCE9-EAF17306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133" y="533517"/>
              <a:ext cx="9897855" cy="57909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178B0-6D82-CA20-DA89-E60228E68875}"/>
                </a:ext>
              </a:extLst>
            </p:cNvPr>
            <p:cNvSpPr/>
            <p:nvPr/>
          </p:nvSpPr>
          <p:spPr>
            <a:xfrm>
              <a:off x="9274629" y="4385387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12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BBD7B-7058-4293-3D39-D2BB1E32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2" y="162720"/>
            <a:ext cx="9425963" cy="618619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55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588910-822A-DA10-E94D-66A0D1780981}"/>
              </a:ext>
            </a:extLst>
          </p:cNvPr>
          <p:cNvGrpSpPr/>
          <p:nvPr/>
        </p:nvGrpSpPr>
        <p:grpSpPr>
          <a:xfrm>
            <a:off x="201335" y="275403"/>
            <a:ext cx="10286556" cy="5903724"/>
            <a:chOff x="235971" y="330821"/>
            <a:chExt cx="10755490" cy="61963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52B823-D676-B42E-2ED2-770CFA5B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971" y="330821"/>
              <a:ext cx="10606200" cy="619635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4E71AE-06DE-3A26-6523-14B60B1FD33E}"/>
                </a:ext>
              </a:extLst>
            </p:cNvPr>
            <p:cNvSpPr/>
            <p:nvPr/>
          </p:nvSpPr>
          <p:spPr>
            <a:xfrm>
              <a:off x="9937102" y="4521098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62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8064-380F-44E7-9B09-05A8D8DD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6E9ED2-4596-4DF0-8B01-1BCF0D9F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355E759C-C7A2-84BD-EE10-257F2A27E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19" y="1325563"/>
            <a:ext cx="10515600" cy="4604468"/>
          </a:xfrm>
        </p:spPr>
        <p:txBody>
          <a:bodyPr>
            <a:normAutofit fontScale="92500"/>
          </a:bodyPr>
          <a:lstStyle/>
          <a:p>
            <a:r>
              <a:rPr lang="en-US" altLang="ko-KR" sz="2400" dirty="0"/>
              <a:t>JavaScript Object Notation</a:t>
            </a:r>
            <a:r>
              <a:rPr lang="ko-KR" altLang="en-US" sz="2400" dirty="0"/>
              <a:t>의 약자</a:t>
            </a:r>
            <a:endParaRPr lang="en-US" altLang="ko-KR" sz="2400" dirty="0"/>
          </a:p>
          <a:p>
            <a:r>
              <a:rPr lang="ko-KR" altLang="en-US" sz="2400" dirty="0"/>
              <a:t>데이터를 문자열의 형태로 나타내기 위해서 사용</a:t>
            </a:r>
            <a:endParaRPr lang="en-US" altLang="ko-KR" sz="2400" dirty="0"/>
          </a:p>
          <a:p>
            <a:pPr lvl="1"/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데이터를 표시하는 방법 중 하나</a:t>
            </a:r>
            <a:endParaRPr lang="en-US" altLang="ko-KR" sz="2000" dirty="0"/>
          </a:p>
          <a:p>
            <a:r>
              <a:rPr lang="ko-KR" altLang="en-US" sz="2400" dirty="0"/>
              <a:t>네트워크를 통해 다른 시스템들이 소통할 때 사용하는 경량의 </a:t>
            </a:r>
            <a:r>
              <a:rPr lang="en-US" altLang="ko-KR" sz="2400" dirty="0"/>
              <a:t>DATA </a:t>
            </a:r>
            <a:r>
              <a:rPr lang="ko-KR" altLang="en-US" sz="2400" dirty="0"/>
              <a:t>교환 형식</a:t>
            </a:r>
            <a:endParaRPr lang="en-US" altLang="ko-KR" sz="2400" dirty="0"/>
          </a:p>
          <a:p>
            <a:r>
              <a:rPr lang="ko-KR" altLang="en-US" sz="2400" dirty="0"/>
              <a:t>자바스크립트에서 파생되었으나 현재는 다른 프로그래밍 언어에서도 지원하는 데이터 포맷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가독성이 뛰어나 컴퓨터와 사람 모두 해석하기 편함</a:t>
            </a:r>
            <a:endParaRPr lang="en-US" altLang="ko-KR" sz="2400" dirty="0"/>
          </a:p>
          <a:p>
            <a:r>
              <a:rPr lang="en-US" altLang="ko-KR" sz="2400" dirty="0"/>
              <a:t>JavaScript</a:t>
            </a:r>
            <a:r>
              <a:rPr lang="ko-KR" altLang="en-US" sz="2400" dirty="0"/>
              <a:t>의 </a:t>
            </a:r>
            <a:r>
              <a:rPr lang="en-US" altLang="ko-KR" sz="2400" dirty="0"/>
              <a:t>Object</a:t>
            </a:r>
            <a:r>
              <a:rPr lang="ko-KR" altLang="en-US" sz="2400" dirty="0"/>
              <a:t>를 기반으로 하는 텍스트 형식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8325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4AE988-DA05-D22F-E74C-782E51718757}"/>
              </a:ext>
            </a:extLst>
          </p:cNvPr>
          <p:cNvGrpSpPr/>
          <p:nvPr/>
        </p:nvGrpSpPr>
        <p:grpSpPr>
          <a:xfrm>
            <a:off x="280305" y="306213"/>
            <a:ext cx="10159096" cy="5893696"/>
            <a:chOff x="285275" y="368559"/>
            <a:chExt cx="10706187" cy="61586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85683D-6789-D084-A543-D8A9D9A4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75" y="368559"/>
              <a:ext cx="10638829" cy="61208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BFDE8-55B1-49BC-A6B7-7D3B61C48321}"/>
                </a:ext>
              </a:extLst>
            </p:cNvPr>
            <p:cNvSpPr/>
            <p:nvPr/>
          </p:nvSpPr>
          <p:spPr>
            <a:xfrm>
              <a:off x="9741160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6338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8D2F85-86FE-BD86-3B57-ACE82DAF1A0A}"/>
              </a:ext>
            </a:extLst>
          </p:cNvPr>
          <p:cNvGrpSpPr/>
          <p:nvPr/>
        </p:nvGrpSpPr>
        <p:grpSpPr>
          <a:xfrm>
            <a:off x="156766" y="318877"/>
            <a:ext cx="10296490" cy="5853324"/>
            <a:chOff x="323019" y="405882"/>
            <a:chExt cx="10672865" cy="62675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F4FE0-AD08-6F70-A534-2CC4EB7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19" y="405882"/>
              <a:ext cx="10672865" cy="60462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6A3DF-3423-5DEF-F1BB-550ACC1E5784}"/>
                </a:ext>
              </a:extLst>
            </p:cNvPr>
            <p:cNvSpPr/>
            <p:nvPr/>
          </p:nvSpPr>
          <p:spPr>
            <a:xfrm>
              <a:off x="9745582" y="4667302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919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531592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12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ko-KR" altLang="en-US"/>
              <a:t>클래스 선택자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105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사용자의 행동에 따라 변화</a:t>
            </a:r>
            <a:r>
              <a:rPr lang="ko-KR" altLang="en-US" dirty="0"/>
              <a:t>하는 </a:t>
            </a:r>
            <a:r>
              <a:rPr lang="ko-KR" altLang="en-US" dirty="0">
                <a:solidFill>
                  <a:schemeClr val="accent2"/>
                </a:solidFill>
              </a:rPr>
              <a:t>가상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상황</a:t>
            </a:r>
            <a:r>
              <a:rPr lang="ko-KR" altLang="en-US" dirty="0"/>
              <a:t>에 따라서 요소 선택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각 요소의 상황</a:t>
            </a:r>
            <a:r>
              <a:rPr lang="ko-KR" altLang="en-US" dirty="0"/>
              <a:t>에 따라 사용자가 원하는 요소를 선택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특정 요소를 부정 </a:t>
            </a:r>
            <a:r>
              <a:rPr lang="ko-KR" altLang="en-US" dirty="0"/>
              <a:t>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가상 클래스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사용자의 행동에 따라 변화 </a:t>
            </a:r>
            <a:r>
              <a:rPr lang="en-US" altLang="ko-KR" dirty="0">
                <a:solidFill>
                  <a:srgbClr val="0070C0"/>
                </a:solidFill>
              </a:rPr>
              <a:t>: Hover, Active, Focus, …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요소의 상황 </a:t>
            </a:r>
            <a:r>
              <a:rPr lang="en-US" altLang="ko-KR" dirty="0">
                <a:solidFill>
                  <a:schemeClr val="accent2"/>
                </a:solidFill>
              </a:rPr>
              <a:t>: </a:t>
            </a:r>
            <a:r>
              <a:rPr lang="en-US" altLang="ko-KR" dirty="0">
                <a:solidFill>
                  <a:srgbClr val="0070C0"/>
                </a:solidFill>
              </a:rPr>
              <a:t>first-child, last-child, nth-child, …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부정 선택 </a:t>
            </a:r>
            <a:r>
              <a:rPr lang="en-US" altLang="ko-KR" dirty="0">
                <a:solidFill>
                  <a:schemeClr val="accent2"/>
                </a:solidFill>
              </a:rPr>
              <a:t>: </a:t>
            </a:r>
            <a:r>
              <a:rPr lang="en-US" altLang="ko-KR" dirty="0">
                <a:solidFill>
                  <a:srgbClr val="0070C0"/>
                </a:solidFill>
              </a:rPr>
              <a:t>not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826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18302B-E4E9-812D-77BE-14C67E10B093}"/>
              </a:ext>
            </a:extLst>
          </p:cNvPr>
          <p:cNvGrpSpPr/>
          <p:nvPr/>
        </p:nvGrpSpPr>
        <p:grpSpPr>
          <a:xfrm>
            <a:off x="304800" y="665416"/>
            <a:ext cx="10929209" cy="5880813"/>
            <a:chOff x="304800" y="665416"/>
            <a:chExt cx="10929209" cy="58808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DCEAC-24BB-5622-F4A5-EFB1F73CB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665416"/>
              <a:ext cx="10810875" cy="581321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01D456C-0693-B133-2839-D1D3445838F2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1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976644E-96C7-0800-4019-7CF6F5DACE27}"/>
              </a:ext>
            </a:extLst>
          </p:cNvPr>
          <p:cNvGrpSpPr/>
          <p:nvPr/>
        </p:nvGrpSpPr>
        <p:grpSpPr>
          <a:xfrm>
            <a:off x="200025" y="524210"/>
            <a:ext cx="11033984" cy="6022019"/>
            <a:chOff x="200025" y="524210"/>
            <a:chExt cx="11033984" cy="60220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245B92-DFD3-8D00-6133-0223A3A5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524210"/>
              <a:ext cx="10848975" cy="58095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0ED125-FB5A-0E2C-B851-92ED873207DD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7621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9D0F7D-D56F-1A40-F908-494B66D6A670}"/>
              </a:ext>
            </a:extLst>
          </p:cNvPr>
          <p:cNvGrpSpPr/>
          <p:nvPr/>
        </p:nvGrpSpPr>
        <p:grpSpPr>
          <a:xfrm>
            <a:off x="152400" y="549655"/>
            <a:ext cx="10881584" cy="5901324"/>
            <a:chOff x="152400" y="549655"/>
            <a:chExt cx="10881584" cy="5901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11224-E71D-23D0-E30B-431337B2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549655"/>
              <a:ext cx="10791825" cy="57586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1FD7CF-0A21-8279-AF09-89EBCC419A4D}"/>
                </a:ext>
              </a:extLst>
            </p:cNvPr>
            <p:cNvSpPr/>
            <p:nvPr/>
          </p:nvSpPr>
          <p:spPr>
            <a:xfrm>
              <a:off x="9783682" y="456247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89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94862D7-18C7-8294-7E43-496FA83BD7A1}"/>
              </a:ext>
            </a:extLst>
          </p:cNvPr>
          <p:cNvGrpSpPr/>
          <p:nvPr/>
        </p:nvGrpSpPr>
        <p:grpSpPr>
          <a:xfrm>
            <a:off x="223558" y="399319"/>
            <a:ext cx="10250479" cy="5759027"/>
            <a:chOff x="209703" y="406246"/>
            <a:chExt cx="10824281" cy="612790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F330CAE-9CCB-8857-A91C-0F3C06172CC6}"/>
                </a:ext>
              </a:extLst>
            </p:cNvPr>
            <p:cNvGrpSpPr/>
            <p:nvPr/>
          </p:nvGrpSpPr>
          <p:grpSpPr>
            <a:xfrm>
              <a:off x="209703" y="406246"/>
              <a:ext cx="10824281" cy="6127903"/>
              <a:chOff x="209703" y="406246"/>
              <a:chExt cx="10824281" cy="612790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377C767-28D8-A8B4-B8D6-42417ADBF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703" y="406246"/>
                <a:ext cx="10629748" cy="604550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E5CDC89-533F-E470-015C-6851342E31BF}"/>
                  </a:ext>
                </a:extLst>
              </p:cNvPr>
              <p:cNvSpPr/>
              <p:nvPr/>
            </p:nvSpPr>
            <p:spPr>
              <a:xfrm>
                <a:off x="9783682" y="4562474"/>
                <a:ext cx="1250302" cy="1971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593F22A-0159-EE0B-CB19-B0123DB85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0861" y="3595531"/>
              <a:ext cx="6362525" cy="1557493"/>
            </a:xfrm>
            <a:prstGeom prst="rect">
              <a:avLst/>
            </a:prstGeom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5366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B0AF65B-CB08-F276-8717-7415CC32C05D}"/>
              </a:ext>
            </a:extLst>
          </p:cNvPr>
          <p:cNvGrpSpPr/>
          <p:nvPr/>
        </p:nvGrpSpPr>
        <p:grpSpPr>
          <a:xfrm>
            <a:off x="272325" y="309130"/>
            <a:ext cx="9910766" cy="5814577"/>
            <a:chOff x="452433" y="433823"/>
            <a:chExt cx="10581551" cy="6100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E67AB-5A9C-65A9-6E45-F5E8D151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433" y="433823"/>
              <a:ext cx="10291768" cy="599035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A648E5-BBCA-825B-B7C7-3085C3A6832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671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4C793D5-6493-7C7B-5E09-F43311D2254D}"/>
              </a:ext>
            </a:extLst>
          </p:cNvPr>
          <p:cNvGrpSpPr/>
          <p:nvPr/>
        </p:nvGrpSpPr>
        <p:grpSpPr>
          <a:xfrm>
            <a:off x="342785" y="452408"/>
            <a:ext cx="10013488" cy="5671301"/>
            <a:chOff x="391276" y="396990"/>
            <a:chExt cx="10642708" cy="61371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13E689-EFFB-664A-FCD1-2B6E3F36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276" y="396990"/>
              <a:ext cx="10324349" cy="606402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8853BC-2053-4200-F357-A0919586A977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96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8064-380F-44E7-9B09-05A8D8DD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6E9ED2-4596-4DF0-8B01-1BCF0D9F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C41695-67B3-DCFD-9E51-5F6A9641B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44" y="1571921"/>
            <a:ext cx="4954877" cy="3195084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0DA7C23-B0AC-F27F-BAC6-1BCEFD33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325" y="1571921"/>
            <a:ext cx="6094228" cy="3887898"/>
          </a:xfrm>
        </p:spPr>
        <p:txBody>
          <a:bodyPr>
            <a:normAutofit/>
          </a:bodyPr>
          <a:lstStyle/>
          <a:p>
            <a:r>
              <a:rPr lang="en-US" altLang="ko-KR"/>
              <a:t>Python</a:t>
            </a:r>
            <a:r>
              <a:rPr lang="en-US" altLang="ko-KR" sz="2400"/>
              <a:t> </a:t>
            </a:r>
            <a:r>
              <a:rPr lang="ko-KR" altLang="en-US"/>
              <a:t>딕셔너리와</a:t>
            </a:r>
            <a:r>
              <a:rPr lang="ko-KR" altLang="en-US" sz="2400"/>
              <a:t> </a:t>
            </a:r>
            <a:r>
              <a:rPr lang="ko-KR" altLang="en-US" sz="2400" dirty="0"/>
              <a:t>유사</a:t>
            </a:r>
            <a:endParaRPr lang="en-US" altLang="ko-KR" sz="2400" dirty="0"/>
          </a:p>
          <a:p>
            <a:r>
              <a:rPr lang="en-US" altLang="ko-KR" sz="2400" dirty="0"/>
              <a:t>key </a:t>
            </a:r>
            <a:r>
              <a:rPr lang="ko-KR" altLang="en-US" sz="2400" dirty="0"/>
              <a:t>이름을 </a:t>
            </a:r>
            <a:r>
              <a:rPr lang="ko-KR" altLang="en-US" sz="2400" b="1" dirty="0"/>
              <a:t>큰 따옴표</a:t>
            </a:r>
            <a:r>
              <a:rPr lang="en-US" altLang="ko-KR" sz="2400" b="1" dirty="0"/>
              <a:t>(</a:t>
            </a:r>
            <a:r>
              <a:rPr lang="en-US" altLang="ko-KR" sz="2400" b="1" dirty="0">
                <a:solidFill>
                  <a:srgbClr val="EB5757"/>
                </a:solidFill>
                <a:effectLst/>
              </a:rPr>
              <a:t>"key-name"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로 감싸는 차이점</a:t>
            </a:r>
            <a:r>
              <a:rPr lang="ko-KR" altLang="en-US" sz="2400" dirty="0"/>
              <a:t>이 있음</a:t>
            </a:r>
            <a:endParaRPr lang="en-US" altLang="ko-KR" sz="2400" dirty="0"/>
          </a:p>
          <a:p>
            <a:r>
              <a:rPr lang="ko-KR" altLang="en-US" sz="2400" dirty="0"/>
              <a:t>문자열</a:t>
            </a:r>
            <a:r>
              <a:rPr lang="en-US" altLang="ko-KR" sz="2400" dirty="0"/>
              <a:t>, </a:t>
            </a:r>
            <a:r>
              <a:rPr lang="ko-KR" altLang="en-US" sz="2400" dirty="0"/>
              <a:t>숫자</a:t>
            </a:r>
            <a:r>
              <a:rPr lang="en-US" altLang="ko-KR" sz="2400" dirty="0"/>
              <a:t>(</a:t>
            </a:r>
            <a:r>
              <a:rPr lang="ko-KR" altLang="en-US" sz="2400" dirty="0"/>
              <a:t>정수</a:t>
            </a:r>
            <a:r>
              <a:rPr lang="en-US" altLang="ko-KR" sz="2400" dirty="0"/>
              <a:t>, </a:t>
            </a:r>
            <a:r>
              <a:rPr lang="ko-KR" altLang="en-US" sz="2400" dirty="0"/>
              <a:t>실수</a:t>
            </a:r>
            <a:r>
              <a:rPr lang="en-US" altLang="ko-KR" sz="2400" dirty="0"/>
              <a:t>), </a:t>
            </a:r>
            <a:r>
              <a:rPr lang="ko-KR" altLang="en-US" sz="2400" dirty="0" err="1"/>
              <a:t>불리언</a:t>
            </a:r>
            <a:r>
              <a:rPr lang="en-US" altLang="ko-KR" sz="2400" dirty="0"/>
              <a:t>(true, false), </a:t>
            </a:r>
            <a:r>
              <a:rPr lang="ko-KR" altLang="en-US" sz="2400" dirty="0"/>
              <a:t>중첩된 객체와 배열 저장도 가능함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0AA39-9178-DB8A-7200-55E84B288471}"/>
              </a:ext>
            </a:extLst>
          </p:cNvPr>
          <p:cNvSpPr txBox="1"/>
          <p:nvPr/>
        </p:nvSpPr>
        <p:spPr>
          <a:xfrm>
            <a:off x="2705489" y="5286079"/>
            <a:ext cx="6781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요약하자면</a:t>
            </a:r>
            <a:r>
              <a:rPr lang="en-US" altLang="ko-KR" sz="2000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Client</a:t>
            </a:r>
            <a:r>
              <a:rPr lang="ko-KR" altLang="en-US" sz="2000" b="1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2000" b="1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</a:t>
            </a:r>
            <a:r>
              <a:rPr lang="ko-KR" altLang="en-US" sz="2000" b="1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</a:t>
            </a:r>
            <a:endParaRPr lang="en-US" altLang="ko-KR" sz="2000" b="1" dirty="0"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2000" b="1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JSON </a:t>
            </a:r>
            <a:r>
              <a:rPr lang="ko-KR" altLang="en-US" sz="2000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이라는 특별한 형식의 </a:t>
            </a:r>
            <a:r>
              <a:rPr lang="ko-KR" altLang="en-US" sz="2000" b="1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데이터로 정보를 주고 받는다</a:t>
            </a:r>
            <a:r>
              <a:rPr lang="en-US" altLang="ko-KR" sz="2000" b="1" dirty="0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2000" b="1" dirty="0"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0216E-830E-7AA6-4B70-52FD703487ED}"/>
              </a:ext>
            </a:extLst>
          </p:cNvPr>
          <p:cNvSpPr txBox="1"/>
          <p:nvPr/>
        </p:nvSpPr>
        <p:spPr>
          <a:xfrm>
            <a:off x="10563631" y="439767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JSON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예시</a:t>
            </a:r>
          </a:p>
        </p:txBody>
      </p:sp>
    </p:spTree>
    <p:extLst>
      <p:ext uri="{BB962C8B-B14F-4D97-AF65-F5344CB8AC3E}">
        <p14:creationId xmlns:p14="http://schemas.microsoft.com/office/powerpoint/2010/main" val="18984437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75C5D3B-6C36-8204-DD28-7A5665DB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282" y="3998569"/>
            <a:ext cx="4548698" cy="210533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297C3FB-4BA0-AEFD-95E1-E42191D53865}"/>
              </a:ext>
            </a:extLst>
          </p:cNvPr>
          <p:cNvGrpSpPr/>
          <p:nvPr/>
        </p:nvGrpSpPr>
        <p:grpSpPr>
          <a:xfrm>
            <a:off x="358013" y="439899"/>
            <a:ext cx="10420823" cy="5718446"/>
            <a:chOff x="358013" y="439899"/>
            <a:chExt cx="10675971" cy="60942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FF6EBD9-918F-F509-1C6D-A8E7EB915E34}"/>
                </a:ext>
              </a:extLst>
            </p:cNvPr>
            <p:cNvGrpSpPr/>
            <p:nvPr/>
          </p:nvGrpSpPr>
          <p:grpSpPr>
            <a:xfrm>
              <a:off x="358013" y="439899"/>
              <a:ext cx="10675971" cy="6094250"/>
              <a:chOff x="358013" y="439899"/>
              <a:chExt cx="10675971" cy="609425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A75476E-F87F-8AE2-06D4-B065C011D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013" y="439899"/>
                <a:ext cx="10252837" cy="5978202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6FB987E-D4D8-20FD-782C-3815D1DE5690}"/>
                  </a:ext>
                </a:extLst>
              </p:cNvPr>
              <p:cNvSpPr/>
              <p:nvPr/>
            </p:nvSpPr>
            <p:spPr>
              <a:xfrm>
                <a:off x="9783682" y="4562474"/>
                <a:ext cx="1250302" cy="1971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D0F830-5C45-3D6E-C3F1-6CBF13F85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0135" y="4240994"/>
              <a:ext cx="4548698" cy="2118485"/>
            </a:xfrm>
            <a:prstGeom prst="rect">
              <a:avLst/>
            </a:prstGeom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0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8F9124-5257-FA4F-AD87-ED11185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5" y="418769"/>
            <a:ext cx="9601508" cy="591013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99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7211398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ko-KR" altLang="en-US"/>
              <a:t>요소 선택자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선택 된 요소의 </a:t>
            </a:r>
            <a:r>
              <a:rPr lang="ko-KR" altLang="en-US" dirty="0">
                <a:solidFill>
                  <a:schemeClr val="accent2"/>
                </a:solidFill>
              </a:rPr>
              <a:t>앞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뒤에 별도의 </a:t>
            </a:r>
            <a:r>
              <a:rPr lang="en-US" altLang="ko-KR" dirty="0">
                <a:solidFill>
                  <a:schemeClr val="accent2"/>
                </a:solidFill>
              </a:rPr>
              <a:t>Content </a:t>
            </a:r>
            <a:r>
              <a:rPr lang="ko-KR" altLang="en-US" dirty="0">
                <a:solidFill>
                  <a:schemeClr val="accent2"/>
                </a:solidFill>
              </a:rPr>
              <a:t>를 삽입</a:t>
            </a:r>
            <a:r>
              <a:rPr lang="ko-KR" altLang="en-US" dirty="0"/>
              <a:t>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반드시 </a:t>
            </a:r>
            <a:r>
              <a:rPr lang="en-US" altLang="ko-KR" dirty="0">
                <a:solidFill>
                  <a:schemeClr val="accent2"/>
                </a:solidFill>
              </a:rPr>
              <a:t>content </a:t>
            </a:r>
            <a:r>
              <a:rPr lang="ko-KR" altLang="en-US" dirty="0">
                <a:solidFill>
                  <a:schemeClr val="accent2"/>
                </a:solidFill>
              </a:rPr>
              <a:t>라는 속성</a:t>
            </a:r>
            <a:r>
              <a:rPr lang="ko-KR" altLang="en-US" dirty="0"/>
              <a:t>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빈 값</a:t>
            </a:r>
            <a:r>
              <a:rPr lang="en-US" altLang="ko-KR" dirty="0">
                <a:solidFill>
                  <a:srgbClr val="FF0000"/>
                </a:solidFill>
              </a:rPr>
              <a:t>(“”) </a:t>
            </a:r>
            <a:r>
              <a:rPr lang="ko-KR" altLang="en-US" dirty="0">
                <a:solidFill>
                  <a:srgbClr val="FF0000"/>
                </a:solidFill>
              </a:rPr>
              <a:t>이라도 넣어 주어야 적용이 됨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After : </a:t>
            </a:r>
            <a:r>
              <a:rPr lang="ko-KR" altLang="en-US" dirty="0">
                <a:solidFill>
                  <a:srgbClr val="0070C0"/>
                </a:solidFill>
              </a:rPr>
              <a:t>요소의 뒤에 내용 삽입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Before : </a:t>
            </a:r>
            <a:r>
              <a:rPr lang="ko-KR" altLang="en-US" dirty="0">
                <a:solidFill>
                  <a:srgbClr val="0070C0"/>
                </a:solidFill>
              </a:rPr>
              <a:t>요소의 앞에 내용 삽입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728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95F5B3-4968-AEF6-2006-03C2FE34ED15}"/>
              </a:ext>
            </a:extLst>
          </p:cNvPr>
          <p:cNvGrpSpPr/>
          <p:nvPr/>
        </p:nvGrpSpPr>
        <p:grpSpPr>
          <a:xfrm>
            <a:off x="330508" y="394175"/>
            <a:ext cx="10164310" cy="5674116"/>
            <a:chOff x="330508" y="394175"/>
            <a:chExt cx="10703476" cy="61399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36FCDE-073D-BFA2-27A1-CCCA3A34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508" y="394175"/>
              <a:ext cx="10508942" cy="60696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6FF971-89E3-3C0F-FB9B-05738BBE1308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002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4CEDA0-CBFE-4AA2-FB21-43ACB3779DD7}"/>
              </a:ext>
            </a:extLst>
          </p:cNvPr>
          <p:cNvGrpSpPr/>
          <p:nvPr/>
        </p:nvGrpSpPr>
        <p:grpSpPr>
          <a:xfrm>
            <a:off x="517574" y="466725"/>
            <a:ext cx="10046518" cy="5629275"/>
            <a:chOff x="517573" y="466725"/>
            <a:chExt cx="10516411" cy="60674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107F1B-416A-4922-65DE-818D23EF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73" y="466725"/>
              <a:ext cx="10461135" cy="5924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A4DB29-1D8F-A0BA-5197-26F73231EE1E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32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실제로 의미 없는 </a:t>
            </a:r>
            <a:r>
              <a:rPr lang="en-US" altLang="ko-KR" dirty="0"/>
              <a:t>HTML </a:t>
            </a:r>
            <a:r>
              <a:rPr lang="ko-KR" altLang="en-US" dirty="0"/>
              <a:t>태그를 만들지 않고 요소 삽입이 가능하여 자주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예를 들어 쇼핑몰 페이지에 메뉴에 </a:t>
            </a:r>
            <a:r>
              <a:rPr lang="en-US" altLang="ko-KR" dirty="0"/>
              <a:t>Hot, </a:t>
            </a:r>
            <a:r>
              <a:rPr lang="ko-KR" altLang="en-US" dirty="0"/>
              <a:t>추천 등을 넣기 위해 별도의 태그를 삽입 하는 것이 아니라 가상 요소 선택자를 활용하여 처리하면 편리함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777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8725872" y="4945226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02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지정한 </a:t>
            </a:r>
            <a:r>
              <a:rPr lang="ko-KR" altLang="en-US" dirty="0">
                <a:solidFill>
                  <a:schemeClr val="accent2"/>
                </a:solidFill>
              </a:rPr>
              <a:t>특정 속성</a:t>
            </a:r>
            <a:r>
              <a:rPr lang="ko-KR" altLang="en-US" dirty="0"/>
              <a:t>을 가지고 있는 태그를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특정 속성만 지정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속성과 속성의 값을 지정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2099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59084-008C-3034-A8E3-F2FB3E1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87" y="342074"/>
            <a:ext cx="8686167" cy="590787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6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1DF90-5934-A594-7995-FD4BB0BF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API HTTP</a:t>
            </a:r>
            <a:r>
              <a:rPr lang="ko-KR" altLang="en-US"/>
              <a:t>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59936-D61D-A30C-B088-D566AB6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HTTP</a:t>
            </a:r>
            <a:r>
              <a:rPr lang="ko-KR" altLang="en-US"/>
              <a:t>란</a:t>
            </a:r>
            <a:r>
              <a:rPr lang="en-US" altLang="ko-KR"/>
              <a:t>? Hypertext Transfer Protocol</a:t>
            </a:r>
          </a:p>
          <a:p>
            <a:r>
              <a:rPr lang="ko-KR" altLang="en-US"/>
              <a:t>인터넷 상에서 데이터를 주고 받기 위한 프로토콜 </a:t>
            </a:r>
            <a:r>
              <a:rPr lang="en-US" altLang="ko-KR"/>
              <a:t>(</a:t>
            </a:r>
            <a:r>
              <a:rPr lang="ko-KR" altLang="en-US"/>
              <a:t>약속</a:t>
            </a:r>
            <a:r>
              <a:rPr lang="en-US" altLang="ko-KR"/>
              <a:t>)</a:t>
            </a:r>
          </a:p>
          <a:p>
            <a:r>
              <a:rPr lang="ko-KR" altLang="en-US">
                <a:solidFill>
                  <a:schemeClr val="accent2"/>
                </a:solidFill>
              </a:rPr>
              <a:t>클라이언트는 서버에게 자원을 요청</a:t>
            </a:r>
            <a:r>
              <a:rPr lang="en-US" altLang="ko-KR">
                <a:solidFill>
                  <a:schemeClr val="accent2"/>
                </a:solidFill>
              </a:rPr>
              <a:t>(request)</a:t>
            </a:r>
            <a:r>
              <a:rPr lang="ko-KR" altLang="en-US">
                <a:solidFill>
                  <a:schemeClr val="accent2"/>
                </a:solidFill>
              </a:rPr>
              <a:t>하고</a:t>
            </a:r>
            <a:r>
              <a:rPr lang="en-US" altLang="ko-KR">
                <a:solidFill>
                  <a:schemeClr val="accent2"/>
                </a:solidFill>
              </a:rPr>
              <a:t>, </a:t>
            </a:r>
            <a:r>
              <a:rPr lang="ko-KR" altLang="en-US">
                <a:solidFill>
                  <a:schemeClr val="accent2"/>
                </a:solidFill>
              </a:rPr>
              <a:t>서버는 클라이언트에게 요청을 처리해서 응답</a:t>
            </a:r>
            <a:r>
              <a:rPr lang="en-US" altLang="ko-KR">
                <a:solidFill>
                  <a:schemeClr val="accent2"/>
                </a:solidFill>
              </a:rPr>
              <a:t>(response)</a:t>
            </a:r>
          </a:p>
          <a:p>
            <a:r>
              <a:rPr lang="en-US" altLang="ko-KR"/>
              <a:t>API</a:t>
            </a:r>
            <a:r>
              <a:rPr lang="ko-KR" altLang="en-US"/>
              <a:t>는 주로 </a:t>
            </a:r>
            <a:r>
              <a:rPr lang="en-US" altLang="ko-KR"/>
              <a:t>HTTP </a:t>
            </a:r>
            <a:r>
              <a:rPr lang="ko-KR" altLang="en-US"/>
              <a:t>통신을 통해 데이터를 주고받음</a:t>
            </a:r>
            <a:endParaRPr lang="en-US" altLang="ko-KR"/>
          </a:p>
          <a:p>
            <a:r>
              <a:rPr lang="en-US" altLang="ko-KR"/>
              <a:t>API</a:t>
            </a:r>
            <a:r>
              <a:rPr lang="ko-KR" altLang="en-US"/>
              <a:t>는 </a:t>
            </a:r>
            <a:r>
              <a:rPr lang="en-US" altLang="ko-KR"/>
              <a:t>Rest API</a:t>
            </a:r>
            <a:r>
              <a:rPr lang="ko-KR" altLang="en-US"/>
              <a:t>나 </a:t>
            </a:r>
            <a:r>
              <a:rPr lang="en-US" altLang="ko-KR"/>
              <a:t>Restful API</a:t>
            </a:r>
            <a:r>
              <a:rPr lang="ko-KR" altLang="en-US"/>
              <a:t>라고 불리움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711A94-18B8-1BDC-34EC-3EA3464B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13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AB28CE-6AF4-FFB0-F996-DCED6BC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89" y="461962"/>
            <a:ext cx="9780630" cy="580029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ADEE-E64B-4211-A976-A6B58240426F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027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17751</TotalTime>
  <Words>2717</Words>
  <Application>Microsoft Macintosh PowerPoint</Application>
  <PresentationFormat>와이드스크린</PresentationFormat>
  <Paragraphs>508</Paragraphs>
  <Slides>92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1" baseType="lpstr">
      <vt:lpstr>Arial</vt:lpstr>
      <vt:lpstr>G마켓 산스 TTF Light</vt:lpstr>
      <vt:lpstr>궁서체</vt:lpstr>
      <vt:lpstr>Arial Rounded MT Bold</vt:lpstr>
      <vt:lpstr>Wingdings</vt:lpstr>
      <vt:lpstr>G마켓 산스 TTF Medium</vt:lpstr>
      <vt:lpstr>맑은 고딕</vt:lpstr>
      <vt:lpstr>G마켓 산스 TTF Bold</vt:lpstr>
      <vt:lpstr>Office 테마</vt:lpstr>
      <vt:lpstr>PowerPoint 프레젠테이션</vt:lpstr>
      <vt:lpstr>PowerPoint 프레젠테이션</vt:lpstr>
      <vt:lpstr>데이터 수집 방식</vt:lpstr>
      <vt:lpstr>PowerPoint 프레젠테이션</vt:lpstr>
      <vt:lpstr>API</vt:lpstr>
      <vt:lpstr>프론트엔드와 백엔드</vt:lpstr>
      <vt:lpstr>JSON이란?</vt:lpstr>
      <vt:lpstr>JSON이란?</vt:lpstr>
      <vt:lpstr>API HTTP통신</vt:lpstr>
      <vt:lpstr>Rest란?</vt:lpstr>
      <vt:lpstr>Rest 특징</vt:lpstr>
      <vt:lpstr>Rest 특징</vt:lpstr>
      <vt:lpstr>GET(조회)</vt:lpstr>
      <vt:lpstr>POST(생성)</vt:lpstr>
      <vt:lpstr>PUT/PATCH(갱신)</vt:lpstr>
      <vt:lpstr>DELETE(삭제)</vt:lpstr>
      <vt:lpstr>HTTP 요청 메서드</vt:lpstr>
      <vt:lpstr>요청(Request)</vt:lpstr>
      <vt:lpstr>응답(Response)</vt:lpstr>
      <vt:lpstr>requests 모듈</vt:lpstr>
      <vt:lpstr>HTTP 응답 코드</vt:lpstr>
      <vt:lpstr>PowerPoint 프레젠테이션</vt:lpstr>
      <vt:lpstr>웹 크롤링</vt:lpstr>
      <vt:lpstr>웹 스크래핑</vt:lpstr>
      <vt:lpstr>PowerPoint 프레젠테이션</vt:lpstr>
      <vt:lpstr>HTML이란?</vt:lpstr>
      <vt:lpstr>HTML 구조 설명</vt:lpstr>
      <vt:lpstr>&lt;head&gt; 태그</vt:lpstr>
      <vt:lpstr>&lt;body&gt; 태그</vt:lpstr>
      <vt:lpstr>HTML 기본 문법, 요소(Element)</vt:lpstr>
      <vt:lpstr>HTML 기본 문법, 중첩(Nested)</vt:lpstr>
      <vt:lpstr>PowerPoint 프레젠테이션</vt:lpstr>
      <vt:lpstr>PowerPoint 프레젠테이션</vt:lpstr>
      <vt:lpstr>HTML 기본 문법, 빈 요소(Empty)</vt:lpstr>
      <vt:lpstr>PowerPoint 프레젠테이션</vt:lpstr>
      <vt:lpstr>HTML 기본 문법, 속성(Attribute)</vt:lpstr>
      <vt:lpstr>제목 태그, &lt;h1~6&gt;&lt;/h1~6&gt;</vt:lpstr>
      <vt:lpstr>본문 태그, &lt;p&gt;&lt;/p&gt;</vt:lpstr>
      <vt:lpstr>줄 바꿈 태그, &lt;br&gt;</vt:lpstr>
      <vt:lpstr>목록, &lt;ul&gt;&lt;/ul&gt; or &lt;ol&gt;&lt;/ol&gt;</vt:lpstr>
      <vt:lpstr>수평 줄, &lt;hr&gt;</vt:lpstr>
      <vt:lpstr>문자 꾸미기 태그들</vt:lpstr>
      <vt:lpstr>이미지를 넣어주는 &lt;img&gt;</vt:lpstr>
      <vt:lpstr>HTML의 하이퍼링크, &lt;a&gt;</vt:lpstr>
      <vt:lpstr> 입력 값 받기! &lt;input&gt;</vt:lpstr>
      <vt:lpstr>버튼, type=“button”</vt:lpstr>
      <vt:lpstr>텍스트, type=“text”</vt:lpstr>
      <vt:lpstr>패스워드, type=“password”</vt:lpstr>
      <vt:lpstr>체크 박스, type=“checkbox”</vt:lpstr>
      <vt:lpstr>라디오 버튼, type=“radio”</vt:lpstr>
      <vt:lpstr>날짜 선택, type=“date”</vt:lpstr>
      <vt:lpstr>선택 메뉴를 만드는, &lt;select&gt;</vt:lpstr>
      <vt:lpstr>테이블을 만들자! &lt;table&gt;</vt:lpstr>
      <vt:lpstr>PowerPoint 프레젠테이션</vt:lpstr>
      <vt:lpstr>&lt;table&gt; 속성</vt:lpstr>
      <vt:lpstr>&lt;td&gt; 속성</vt:lpstr>
      <vt:lpstr>PowerPoint 프레젠테이션</vt:lpstr>
      <vt:lpstr>CSS (Cascading Style Sheet)</vt:lpstr>
      <vt:lpstr>PowerPoint 프레젠테이션</vt:lpstr>
      <vt:lpstr>기본 선택자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복합 선택자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가상 클래스 선택자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가상 요소 선택자</vt:lpstr>
      <vt:lpstr>PowerPoint 프레젠테이션</vt:lpstr>
      <vt:lpstr>PowerPoint 프레젠테이션</vt:lpstr>
      <vt:lpstr>가상 요소 선택자!</vt:lpstr>
      <vt:lpstr>PowerPoint 프레젠테이션</vt:lpstr>
      <vt:lpstr>속성 선택자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SeongIn Yoon</cp:lastModifiedBy>
  <cp:revision>490</cp:revision>
  <dcterms:created xsi:type="dcterms:W3CDTF">2022-06-26T11:10:22Z</dcterms:created>
  <dcterms:modified xsi:type="dcterms:W3CDTF">2025-01-15T06:27:13Z</dcterms:modified>
</cp:coreProperties>
</file>